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44" r:id="rId2"/>
    <p:sldId id="351" r:id="rId3"/>
    <p:sldId id="352" r:id="rId4"/>
    <p:sldId id="353" r:id="rId5"/>
    <p:sldId id="276" r:id="rId6"/>
    <p:sldId id="318" r:id="rId7"/>
    <p:sldId id="340" r:id="rId8"/>
    <p:sldId id="319" r:id="rId9"/>
    <p:sldId id="320" r:id="rId10"/>
    <p:sldId id="345" r:id="rId11"/>
    <p:sldId id="297" r:id="rId12"/>
    <p:sldId id="357" r:id="rId13"/>
    <p:sldId id="358" r:id="rId14"/>
    <p:sldId id="343" r:id="rId15"/>
    <p:sldId id="347" r:id="rId16"/>
    <p:sldId id="327" r:id="rId17"/>
    <p:sldId id="389" r:id="rId18"/>
    <p:sldId id="413" r:id="rId19"/>
    <p:sldId id="414" r:id="rId20"/>
    <p:sldId id="463" r:id="rId21"/>
    <p:sldId id="415" r:id="rId22"/>
    <p:sldId id="315" r:id="rId23"/>
    <p:sldId id="322" r:id="rId24"/>
    <p:sldId id="307" r:id="rId25"/>
    <p:sldId id="308" r:id="rId26"/>
    <p:sldId id="309" r:id="rId27"/>
    <p:sldId id="310" r:id="rId28"/>
    <p:sldId id="311" r:id="rId29"/>
    <p:sldId id="321" r:id="rId30"/>
    <p:sldId id="467" r:id="rId3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Chuo" initials="TC" lastIdx="1" clrIdx="0">
    <p:extLst>
      <p:ext uri="{19B8F6BF-5375-455C-9EA6-DF929625EA0E}">
        <p15:presenceInfo xmlns:p15="http://schemas.microsoft.com/office/powerpoint/2012/main" userId="15b04b4c3c86f3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C000"/>
    <a:srgbClr val="FF33CC"/>
    <a:srgbClr val="006600"/>
    <a:srgbClr val="A7A7A7"/>
    <a:srgbClr val="FFCCFF"/>
    <a:srgbClr val="B7FFFF"/>
    <a:srgbClr val="7F7F7F"/>
    <a:srgbClr val="FF99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7217" autoAdjust="0"/>
  </p:normalViewPr>
  <p:slideViewPr>
    <p:cSldViewPr>
      <p:cViewPr>
        <p:scale>
          <a:sx n="61" d="100"/>
          <a:sy n="61" d="100"/>
        </p:scale>
        <p:origin x="1124" y="1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8" y="129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0E928-1E07-4C91-B2ED-4E319EBA1D21}" type="datetimeFigureOut">
              <a:rPr lang="zh-TW" altLang="en-US" smtClean="0"/>
              <a:t>2022/10/23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8C43D-57D4-4451-8E99-3EFAB04CF9EA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4416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8C43D-57D4-4451-8E99-3EFAB04CF9EA}" type="slidenum">
              <a:rPr lang="zh-TW" altLang="en-US" smtClean="0">
                <a:uFillTx/>
              </a:rPr>
              <a:t>9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78085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8C43D-57D4-4451-8E99-3EFAB04CF9EA}" type="slidenum">
              <a:rPr lang="zh-TW" altLang="en-US" smtClean="0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162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8C43D-57D4-4451-8E99-3EFAB04CF9E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19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8C43D-57D4-4451-8E99-3EFAB04CF9EA}" type="slidenum">
              <a:rPr lang="zh-TW" altLang="en-US" smtClean="0">
                <a:uFillTx/>
              </a:rPr>
              <a:t>29</a:t>
            </a:fld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4962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980728"/>
          </a:xfrm>
        </p:spPr>
        <p:txBody>
          <a:bodyPr anchor="ctr"/>
          <a:lstStyle>
            <a:lvl1pPr>
              <a:defRPr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7401"/>
            <a:ext cx="10972800" cy="5073427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baseline="0">
                <a:latin typeface="+mj-ea"/>
                <a:ea typeface="+mj-ea"/>
                <a:cs typeface="Times New Roman" panose="02020603050405020304" pitchFamily="18" charset="0"/>
              </a:defRPr>
            </a:lvl1pPr>
            <a:lvl2pPr>
              <a:defRPr sz="2000">
                <a:latin typeface="+mj-ea"/>
                <a:ea typeface="+mj-ea"/>
                <a:cs typeface="Times New Roman" panose="02020603050405020304" pitchFamily="18" charset="0"/>
              </a:defRPr>
            </a:lvl2pPr>
            <a:lvl3pPr>
              <a:defRPr sz="1800">
                <a:latin typeface="+mj-ea"/>
                <a:ea typeface="+mj-ea"/>
                <a:cs typeface="Times New Roman" panose="02020603050405020304" pitchFamily="18" charset="0"/>
              </a:defRPr>
            </a:lvl3pPr>
            <a:lvl4pPr>
              <a:defRPr sz="1800">
                <a:latin typeface="+mj-ea"/>
                <a:ea typeface="+mj-ea"/>
                <a:cs typeface="Times New Roman" panose="02020603050405020304" pitchFamily="18" charset="0"/>
              </a:defRPr>
            </a:lvl4pPr>
            <a:lvl5pPr>
              <a:defRPr sz="1800">
                <a:latin typeface="+mj-ea"/>
                <a:ea typeface="+mj-ea"/>
                <a:cs typeface="Times New Roman" panose="02020603050405020304" pitchFamily="18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340" y="6520260"/>
            <a:ext cx="2784309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商務資料分析 暑期課程 </a:t>
            </a:r>
            <a:r>
              <a:rPr lang="en-US" altLang="zh-TW" dirty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4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60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332656"/>
            <a:ext cx="7776864" cy="864096"/>
          </a:xfrm>
        </p:spPr>
        <p:txBody>
          <a:bodyPr anchor="ctr"/>
          <a:lstStyle>
            <a:lvl1pPr>
              <a:defRPr>
                <a:latin typeface="Arial Rounded MT Bold" panose="020F0704030504030204" pitchFamily="34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0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bg>
      <p:bgPr>
        <a:gradFill rotWithShape="1"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accent5">
                <a:lumMod val="20000"/>
                <a:lumOff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400" y="2924944"/>
            <a:ext cx="10801200" cy="980728"/>
          </a:xfrm>
        </p:spPr>
        <p:txBody>
          <a:bodyPr anchor="ctr"/>
          <a:lstStyle>
            <a:lvl1pPr>
              <a:lnSpc>
                <a:spcPct val="100000"/>
              </a:lnSpc>
              <a:defRPr sz="6600" b="1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6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807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335361" y="6582544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t>R</a:t>
            </a:r>
            <a:r>
              <a:rPr lang="zh-TW" altLang="en-US" sz="8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：程式、機率與商業實務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(2022.09)</a:t>
            </a:r>
            <a:r>
              <a:rPr lang="zh-TW" altLang="en-US" sz="8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中山大學 管理學院</a:t>
            </a: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168341" y="6582544"/>
            <a:ext cx="26882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t>Unit01</a:t>
            </a:r>
            <a:r>
              <a:rPr lang="zh-TW" altLang="en-US" sz="800" kern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  <a:cs typeface="+mn-cs"/>
              </a:rPr>
              <a:t> 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t>P.</a:t>
            </a:r>
            <a:fld id="{97DB3A49-F316-47D1-A5B6-BC112A9BDBF6}" type="slidenum">
              <a:rPr lang="zh-TW" altLang="en-US" sz="800" smtClean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0"/>
                <a:ea typeface="+mj-ea"/>
              </a:rPr>
              <a:pPr algn="r"/>
              <a:t>‹#›</a:t>
            </a:fld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Arial Rounded MT Bold" panose="020F0704030504030204" pitchFamily="34" charset="0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6" r:id="rId5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36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8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Arial Rounded MT Bold" panose="020F0704030504030204" pitchFamily="34" charset="0"/>
          <a:ea typeface="+mj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gif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../media/image27.png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11.png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271464" y="2204864"/>
            <a:ext cx="9853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資料科學與商用數據分析</a:t>
            </a:r>
            <a:endParaRPr lang="en-US" altLang="zh-TW" sz="6000" b="1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-- </a:t>
            </a:r>
            <a:r>
              <a:rPr lang="en-US" altLang="zh-TW" sz="3600" b="1" dirty="0">
                <a:solidFill>
                  <a:srgbClr val="00660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Py</a:t>
            </a:r>
            <a:r>
              <a:rPr lang="en-US" altLang="zh-TW" sz="3600" b="1" dirty="0">
                <a:solidFill>
                  <a:srgbClr val="0070C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th</a:t>
            </a:r>
            <a:r>
              <a:rPr lang="en-US" altLang="zh-TW" sz="3600" b="1" dirty="0">
                <a:solidFill>
                  <a:srgbClr val="FF000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o</a:t>
            </a:r>
            <a:r>
              <a:rPr lang="en-US" altLang="zh-TW" sz="3600" b="1" dirty="0">
                <a:solidFill>
                  <a:srgbClr val="FFC00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n</a:t>
            </a:r>
            <a:r>
              <a:rPr lang="en-US" altLang="zh-TW" sz="36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solidFill>
                  <a:srgbClr val="FF00FF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with</a:t>
            </a:r>
            <a:r>
              <a:rPr lang="en-US" altLang="zh-TW" sz="36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latin typeface="Arial Black" panose="020B0A04020102020204" pitchFamily="34" charset="0"/>
                <a:ea typeface="微軟正黑體" panose="020B0604030504040204" pitchFamily="34" charset="-120"/>
              </a:rPr>
              <a:t>Google</a:t>
            </a:r>
            <a:r>
              <a:rPr lang="en-US" altLang="zh-TW" sz="36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 err="1">
                <a:solidFill>
                  <a:srgbClr val="C00000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Colab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58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ãdata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4148"/>
            <a:ext cx="11720901" cy="654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752226" y="3955703"/>
            <a:ext cx="4724795" cy="769441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4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defRPr>
            </a:lvl1pPr>
          </a:lstStyle>
          <a:p>
            <a:pPr algn="ctr"/>
            <a:r>
              <a:rPr lang="zh-TW" altLang="en-US" dirty="0"/>
              <a:t>工具操作</a:t>
            </a:r>
            <a:endParaRPr 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14720" y="1291546"/>
            <a:ext cx="2441694" cy="769441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資料收集</a:t>
            </a:r>
            <a:endParaRPr lang="en-US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752226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探索</a:t>
            </a:r>
            <a:endParaRPr lang="en-US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299301" y="283295"/>
            <a:ext cx="2448272" cy="76944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defRPr>
            </a:lvl1pPr>
          </a:lstStyle>
          <a:p>
            <a:r>
              <a:rPr lang="zh-TW" altLang="en-US" dirty="0">
                <a:ln w="12700">
                  <a:solidFill>
                    <a:srgbClr val="FF0000"/>
                  </a:solidFill>
                  <a:prstDash val="solid"/>
                </a:ln>
              </a:rPr>
              <a:t>規劃設計</a:t>
            </a:r>
            <a:endParaRPr lang="en-US" dirty="0">
              <a:ln w="12700">
                <a:solidFill>
                  <a:srgbClr val="FF0000"/>
                </a:solidFill>
                <a:prstDash val="solid"/>
              </a:ln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03652" y="1916832"/>
            <a:ext cx="2448272" cy="769441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defRPr>
            </a:lvl1pPr>
          </a:lstStyle>
          <a:p>
            <a:r>
              <a:rPr lang="zh-TW" altLang="en-US" dirty="0">
                <a:ln w="12700">
                  <a:solidFill>
                    <a:srgbClr val="FF0000"/>
                  </a:solidFill>
                  <a:prstDash val="solid"/>
                </a:ln>
              </a:rPr>
              <a:t>呈現溝通</a:t>
            </a:r>
            <a:endParaRPr lang="en-US" dirty="0">
              <a:ln w="12700">
                <a:solidFill>
                  <a:srgbClr val="FF0000"/>
                </a:solidFill>
                <a:prstDash val="solid"/>
              </a:ln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408368" y="3545268"/>
            <a:ext cx="861774" cy="2379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4400" b="1" dirty="0">
                <a:ln w="12700">
                  <a:solidFill>
                    <a:srgbClr val="FF33CC"/>
                  </a:solidFill>
                  <a:prstDash val="solid"/>
                </a:ln>
                <a:solidFill>
                  <a:srgbClr val="FFCCFF"/>
                </a:solidFill>
                <a:latin typeface="Arial Rounded MT Bold" panose="020F0704030504030204" pitchFamily="34" charset="0"/>
                <a:ea typeface="+mj-ea"/>
              </a:rPr>
              <a:t>專業知識</a:t>
            </a:r>
            <a:endParaRPr lang="en-US" sz="4400" b="1" dirty="0">
              <a:ln w="12700">
                <a:solidFill>
                  <a:srgbClr val="FF33CC"/>
                </a:solidFill>
                <a:prstDash val="solid"/>
              </a:ln>
              <a:solidFill>
                <a:srgbClr val="FFCCFF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760338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分析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784399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預測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744072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模擬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7733372" y="5396331"/>
            <a:ext cx="743649" cy="1446550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優化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0416480" y="165284"/>
            <a:ext cx="1440160" cy="769441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策略</a:t>
            </a:r>
            <a:endParaRPr lang="en-US" sz="4400" b="1" dirty="0">
              <a:ln w="12700">
                <a:solidFill>
                  <a:srgbClr val="FF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0416480" y="1085835"/>
            <a:ext cx="1440160" cy="769441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行銷</a:t>
            </a:r>
            <a:endParaRPr lang="en-US" sz="4400" b="1" dirty="0">
              <a:ln w="12700">
                <a:solidFill>
                  <a:srgbClr val="FF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416480" y="2020505"/>
            <a:ext cx="1440160" cy="769441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財務</a:t>
            </a:r>
            <a:endParaRPr lang="en-US" sz="4400" b="1" dirty="0">
              <a:ln w="12700">
                <a:solidFill>
                  <a:srgbClr val="FF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416480" y="2927575"/>
            <a:ext cx="1440160" cy="769441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會計</a:t>
            </a:r>
            <a:endParaRPr lang="en-US" sz="4400" b="1" dirty="0">
              <a:ln w="12700">
                <a:solidFill>
                  <a:srgbClr val="FF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0416480" y="3853922"/>
            <a:ext cx="1440160" cy="769441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人資</a:t>
            </a:r>
            <a:endParaRPr lang="en-US" sz="4400" b="1" dirty="0">
              <a:ln w="12700">
                <a:solidFill>
                  <a:srgbClr val="FF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416480" y="4780269"/>
            <a:ext cx="1440160" cy="769441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作業</a:t>
            </a:r>
            <a:endParaRPr lang="en-US" sz="4400" b="1" dirty="0">
              <a:ln w="12700">
                <a:solidFill>
                  <a:srgbClr val="FF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416480" y="5706616"/>
            <a:ext cx="1440160" cy="769441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rPr>
              <a:t>服務</a:t>
            </a:r>
            <a:endParaRPr lang="en-US" sz="4400" b="1" dirty="0">
              <a:ln w="12700">
                <a:solidFill>
                  <a:srgbClr val="FF00FF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299301" y="3076440"/>
            <a:ext cx="2448312" cy="769441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n w="12700">
                  <a:solidFill>
                    <a:srgbClr val="FF00FF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defRPr>
            </a:lvl1pPr>
          </a:lstStyle>
          <a:p>
            <a:r>
              <a:rPr lang="zh-TW" altLang="en-US" dirty="0"/>
              <a:t>假設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0CBD20-15E4-4948-9DB3-A4096863CBCF}"/>
              </a:ext>
            </a:extLst>
          </p:cNvPr>
          <p:cNvSpPr txBox="1"/>
          <p:nvPr/>
        </p:nvSpPr>
        <p:spPr>
          <a:xfrm>
            <a:off x="9336360" y="5822972"/>
            <a:ext cx="1343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solidFill>
                  <a:srgbClr val="FFFF00"/>
                </a:solidFill>
                <a:latin typeface="Arial Rounded MT Bold" panose="020F0704030504030204" pitchFamily="34" charset="0"/>
                <a:ea typeface="+mj-ea"/>
              </a:rPr>
              <a:t>ERP</a:t>
            </a:r>
            <a:endParaRPr lang="zh-TW" altLang="en-US" sz="4400" b="1" dirty="0">
              <a:solidFill>
                <a:srgbClr val="FFFF00"/>
              </a:solidFill>
              <a:latin typeface="Arial Rounded MT Bold" panose="020F070403050403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247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/>
      <p:bldP spid="14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9376" y="2060848"/>
            <a:ext cx="1108923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6000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為何要學</a:t>
            </a:r>
            <a:r>
              <a:rPr lang="en-US" altLang="zh-TW" sz="6000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Python or </a:t>
            </a:r>
            <a:r>
              <a:rPr lang="en-US" altLang="zh-TW" sz="6600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R</a:t>
            </a:r>
            <a:r>
              <a:rPr lang="zh-TW" altLang="en-US" sz="6000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語言</a:t>
            </a:r>
            <a:endParaRPr lang="en-US" altLang="zh-TW" sz="6000" dirty="0">
              <a:solidFill>
                <a:schemeClr val="accent2"/>
              </a:solidFill>
              <a:latin typeface="Arial Black" panose="020B0A04020102020204" pitchFamily="34" charset="0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600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Why Python or R ?</a:t>
            </a:r>
            <a:endParaRPr lang="en-US" sz="3600" dirty="0">
              <a:solidFill>
                <a:schemeClr val="accent2"/>
              </a:solidFill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434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257C94-603B-4328-A777-2E6B2A6F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932EA0-CCE7-44B3-9A0E-37DE432F2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/>
              <a:t>商務資料分析 暑期課程 </a:t>
            </a:r>
            <a:r>
              <a:rPr lang="en-US" altLang="zh-TW"/>
              <a:t>2017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4B50FF-299C-4B11-9379-54FD5C2F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28" y="1124744"/>
            <a:ext cx="10016008" cy="5844912"/>
          </a:xfrm>
          <a:prstGeom prst="rect">
            <a:avLst/>
          </a:prstGeom>
        </p:spPr>
      </p:pic>
      <p:pic>
        <p:nvPicPr>
          <p:cNvPr id="1028" name="Picture 4" descr="Python 入門＆基本教學介紹！ | 快樂學程式">
            <a:extLst>
              <a:ext uri="{FF2B5EF4-FFF2-40B4-BE49-F238E27FC236}">
                <a16:creationId xmlns:a16="http://schemas.microsoft.com/office/drawing/2014/main" id="{8298EF11-EF61-4573-A86E-2F5F5BFA9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329676"/>
            <a:ext cx="2764858" cy="137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6DFEC40-77D0-4905-83E3-0DB748FDD629}"/>
              </a:ext>
            </a:extLst>
          </p:cNvPr>
          <p:cNvSpPr txBox="1"/>
          <p:nvPr/>
        </p:nvSpPr>
        <p:spPr>
          <a:xfrm>
            <a:off x="203538" y="1831078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rgbClr val="FF75FF">
                <a:alpha val="40000"/>
              </a:srgbClr>
            </a:glow>
          </a:effectLst>
        </p:spPr>
        <p:txBody>
          <a:bodyPr vert="horz"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2400" dirty="0">
                <a:solidFill>
                  <a:srgbClr val="FF00FF"/>
                </a:solidFill>
              </a:rPr>
              <a:t>預測機率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D35E60-D522-4BE4-ABF3-7CEB69BB6EF3}"/>
              </a:ext>
            </a:extLst>
          </p:cNvPr>
          <p:cNvSpPr txBox="1"/>
          <p:nvPr/>
        </p:nvSpPr>
        <p:spPr>
          <a:xfrm>
            <a:off x="9276546" y="2048565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</p:spPr>
        <p:txBody>
          <a:bodyPr vert="horz" wrap="non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預測數值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6FEBE73-9233-45BE-BA72-86176C57B3DC}"/>
              </a:ext>
            </a:extLst>
          </p:cNvPr>
          <p:cNvSpPr txBox="1"/>
          <p:nvPr/>
        </p:nvSpPr>
        <p:spPr>
          <a:xfrm>
            <a:off x="339009" y="4638624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rgbClr val="A66BD3">
                <a:alpha val="40000"/>
              </a:srgbClr>
            </a:glow>
          </a:effectLst>
        </p:spPr>
        <p:txBody>
          <a:bodyPr vert="horz"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2400" dirty="0">
                <a:solidFill>
                  <a:srgbClr val="7030A0"/>
                </a:solidFill>
              </a:rPr>
              <a:t>集群分析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0DFFD5-E255-46A9-A107-F2B0A7BAA80C}"/>
              </a:ext>
            </a:extLst>
          </p:cNvPr>
          <p:cNvSpPr txBox="1"/>
          <p:nvPr/>
        </p:nvSpPr>
        <p:spPr>
          <a:xfrm>
            <a:off x="9984432" y="4670597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rgbClr val="FFFF00">
                <a:alpha val="40000"/>
              </a:srgbClr>
            </a:glow>
          </a:effectLst>
        </p:spPr>
        <p:txBody>
          <a:bodyPr vert="horz"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2400" dirty="0">
                <a:solidFill>
                  <a:schemeClr val="accent2"/>
                </a:solidFill>
              </a:rPr>
              <a:t>尺度縮減</a:t>
            </a:r>
          </a:p>
        </p:txBody>
      </p:sp>
    </p:spTree>
    <p:extLst>
      <p:ext uri="{BB962C8B-B14F-4D97-AF65-F5344CB8AC3E}">
        <p14:creationId xmlns:p14="http://schemas.microsoft.com/office/powerpoint/2010/main" val="363119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D2A1F3-C300-48A9-AD8E-15DED43F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CF7BA4E-68AF-4D8D-B2E0-8CC6E5BF6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/>
              <a:t>商務資料分析 暑期課程 </a:t>
            </a:r>
            <a:r>
              <a:rPr lang="en-US" altLang="zh-TW"/>
              <a:t>2017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FB1B16-AD27-416F-AD3A-5A6B6C44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83468"/>
            <a:ext cx="5857875" cy="92392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5DA8DEB-5DBD-4CBD-8782-8C557CDD083F}"/>
              </a:ext>
            </a:extLst>
          </p:cNvPr>
          <p:cNvSpPr txBox="1"/>
          <p:nvPr/>
        </p:nvSpPr>
        <p:spPr>
          <a:xfrm>
            <a:off x="1189811" y="1090861"/>
            <a:ext cx="1039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</a:rPr>
              <a:t>2022 </a:t>
            </a:r>
            <a:r>
              <a:rPr lang="zh-TW" altLang="en-US" sz="24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</a:rPr>
              <a:t>年的程式語言排名出爐了，</a:t>
            </a:r>
            <a:r>
              <a:rPr lang="en-US" altLang="zh-TW" sz="24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</a:rPr>
              <a:t>Java </a:t>
            </a:r>
            <a:r>
              <a:rPr lang="zh-TW" altLang="en-US" sz="24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TC"/>
              </a:rPr>
              <a:t>終於被打敗了，但熱門語言都差不多。</a:t>
            </a:r>
            <a:endParaRPr lang="zh-TW" altLang="en-US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+mj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88A120-5561-4DE5-827F-282647AB1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2526"/>
            <a:ext cx="5832648" cy="496450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31B985F-D1EA-4D29-A00F-132CF14A5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142" y="1853607"/>
            <a:ext cx="6359352" cy="4743746"/>
          </a:xfrm>
          <a:prstGeom prst="rect">
            <a:avLst/>
          </a:prstGeom>
        </p:spPr>
      </p:pic>
      <p:sp>
        <p:nvSpPr>
          <p:cNvPr id="11" name="圓角矩形 7">
            <a:extLst>
              <a:ext uri="{FF2B5EF4-FFF2-40B4-BE49-F238E27FC236}">
                <a16:creationId xmlns:a16="http://schemas.microsoft.com/office/drawing/2014/main" id="{AF4C9F14-A576-4AEE-9BEF-1FE119C63B19}"/>
              </a:ext>
            </a:extLst>
          </p:cNvPr>
          <p:cNvSpPr/>
          <p:nvPr/>
        </p:nvSpPr>
        <p:spPr>
          <a:xfrm>
            <a:off x="-31254" y="1900064"/>
            <a:ext cx="5719396" cy="525341"/>
          </a:xfrm>
          <a:prstGeom prst="roundRect">
            <a:avLst/>
          </a:prstGeom>
          <a:solidFill>
            <a:srgbClr val="A7A7A7">
              <a:alpha val="20000"/>
            </a:srgb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圓角矩形 7">
            <a:extLst>
              <a:ext uri="{FF2B5EF4-FFF2-40B4-BE49-F238E27FC236}">
                <a16:creationId xmlns:a16="http://schemas.microsoft.com/office/drawing/2014/main" id="{AFDFFBBA-9A93-430C-A266-9908259C7D01}"/>
              </a:ext>
            </a:extLst>
          </p:cNvPr>
          <p:cNvSpPr/>
          <p:nvPr/>
        </p:nvSpPr>
        <p:spPr>
          <a:xfrm>
            <a:off x="5733442" y="2780928"/>
            <a:ext cx="5979181" cy="525341"/>
          </a:xfrm>
          <a:prstGeom prst="roundRect">
            <a:avLst/>
          </a:prstGeom>
          <a:solidFill>
            <a:srgbClr val="A7A7A7">
              <a:alpha val="20000"/>
            </a:srgbClr>
          </a:solidFill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87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054" y="2852936"/>
            <a:ext cx="5976664" cy="331704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192789" y="3675476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chemeClr val="tx2">
                <a:lumMod val="60000"/>
                <a:lumOff val="40000"/>
                <a:alpha val="40000"/>
              </a:schemeClr>
            </a:glow>
          </a:effectLst>
        </p:spPr>
        <p:txBody>
          <a:bodyPr vert="horz" wrap="none" rtlCol="0">
            <a:spAutoFit/>
          </a:bodyPr>
          <a:lstStyle/>
          <a:p>
            <a:r>
              <a:rPr lang="zh-TW" altLang="en-US" sz="2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預測數值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252129" y="3384575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rgbClr val="FF75FF">
                <a:alpha val="40000"/>
              </a:srgbClr>
            </a:glow>
          </a:effectLst>
        </p:spPr>
        <p:txBody>
          <a:bodyPr vert="horz"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2400" dirty="0">
                <a:solidFill>
                  <a:srgbClr val="FF00FF"/>
                </a:solidFill>
              </a:rPr>
              <a:t>預測機率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599975" y="5301208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rgbClr val="A66BD3">
                <a:alpha val="40000"/>
              </a:srgbClr>
            </a:glow>
          </a:effectLst>
        </p:spPr>
        <p:txBody>
          <a:bodyPr vert="horz"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2400" dirty="0">
                <a:solidFill>
                  <a:srgbClr val="7030A0"/>
                </a:solidFill>
              </a:rPr>
              <a:t>集群分析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504631" y="5157192"/>
            <a:ext cx="1415772" cy="461665"/>
          </a:xfrm>
          <a:prstGeom prst="rect">
            <a:avLst/>
          </a:prstGeom>
          <a:solidFill>
            <a:srgbClr val="7F7F7F">
              <a:alpha val="40000"/>
            </a:srgbClr>
          </a:solidFill>
          <a:effectLst>
            <a:glow rad="139700">
              <a:srgbClr val="FFFF00">
                <a:alpha val="40000"/>
              </a:srgbClr>
            </a:glow>
          </a:effectLst>
        </p:spPr>
        <p:txBody>
          <a:bodyPr vert="horz"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2400" dirty="0">
                <a:solidFill>
                  <a:schemeClr val="accent2"/>
                </a:solidFill>
              </a:rPr>
              <a:t>尺度縮減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1991544" y="2204864"/>
            <a:ext cx="8228795" cy="4109941"/>
          </a:xfrm>
          <a:prstGeom prst="roundRect">
            <a:avLst/>
          </a:prstGeom>
          <a:solidFill>
            <a:srgbClr val="A7A7A7">
              <a:alpha val="20000"/>
            </a:srgbClr>
          </a:solidFill>
          <a:ln w="57150"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7545" y="287779"/>
            <a:ext cx="1200329" cy="5904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66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資料分析方法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13" y="190440"/>
            <a:ext cx="1936943" cy="29406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39" y="1403703"/>
            <a:ext cx="1836404" cy="183640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686" y="-190940"/>
            <a:ext cx="6005618" cy="427002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56" y="2711871"/>
            <a:ext cx="1415444" cy="145476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42" y="4308111"/>
            <a:ext cx="1415444" cy="145476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73" y="4411360"/>
            <a:ext cx="1415444" cy="145476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43" y="3423207"/>
            <a:ext cx="1415444" cy="145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79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umber-of-submitted-packages-to-CR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268760"/>
            <a:ext cx="8952020" cy="503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3215680" y="332656"/>
            <a:ext cx="5432991" cy="749180"/>
            <a:chOff x="2319193" y="2760820"/>
            <a:chExt cx="5432991" cy="749180"/>
          </a:xfrm>
        </p:grpSpPr>
        <p:pic>
          <p:nvPicPr>
            <p:cNvPr id="7" name="Picture 10" descr="ç¸éåç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345" y="2766646"/>
              <a:ext cx="1255722" cy="743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標題 1"/>
            <p:cNvSpPr txBox="1">
              <a:spLocks/>
            </p:cNvSpPr>
            <p:nvPr/>
          </p:nvSpPr>
          <p:spPr>
            <a:xfrm>
              <a:off x="5055497" y="2760820"/>
              <a:ext cx="2696687" cy="689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36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sz="2800" dirty="0">
                  <a:latin typeface="Arial Black" panose="020B0A04020102020204" pitchFamily="34" charset="0"/>
                </a:rPr>
                <a:t>Packages</a:t>
              </a:r>
            </a:p>
          </p:txBody>
        </p:sp>
        <p:sp>
          <p:nvSpPr>
            <p:cNvPr id="9" name="標題 1"/>
            <p:cNvSpPr txBox="1">
              <a:spLocks/>
            </p:cNvSpPr>
            <p:nvPr/>
          </p:nvSpPr>
          <p:spPr>
            <a:xfrm>
              <a:off x="2319193" y="2765876"/>
              <a:ext cx="2192631" cy="689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ts val="5800"/>
                </a:lnSpc>
                <a:spcBef>
                  <a:spcPct val="0"/>
                </a:spcBef>
                <a:buNone/>
                <a:defRPr sz="3600" kern="1200">
                  <a:solidFill>
                    <a:schemeClr val="tx2"/>
                  </a:solidFill>
                  <a:effectLst>
                    <a:outerShdw blurRad="63500" dist="38100" dir="5400000" algn="t" rotWithShape="0">
                      <a:prstClr val="black">
                        <a:alpha val="25000"/>
                      </a:prstClr>
                    </a:outerShdw>
                  </a:effectLst>
                  <a:latin typeface="+mj-ea"/>
                  <a:ea typeface="+mj-ea"/>
                  <a:cs typeface="Times New Roman" panose="02020603050405020304" pitchFamily="18" charset="0"/>
                </a:defRPr>
              </a:lvl1pPr>
            </a:lstStyle>
            <a:p>
              <a:r>
                <a:rPr lang="en-US" sz="2800" dirty="0">
                  <a:latin typeface="Arial Black" panose="020B0A04020102020204" pitchFamily="34" charset="0"/>
                </a:rPr>
                <a:t>1</a:t>
              </a:r>
              <a:r>
                <a:rPr lang="en-US" altLang="zh-TW" sz="2800" dirty="0">
                  <a:latin typeface="Arial Black" panose="020B0A04020102020204" pitchFamily="34" charset="0"/>
                </a:rPr>
                <a:t>8</a:t>
              </a:r>
              <a:r>
                <a:rPr lang="en-US" sz="2800" dirty="0">
                  <a:latin typeface="Arial Black" panose="020B0A04020102020204" pitchFamily="34" charset="0"/>
                </a:rPr>
                <a:t>,</a:t>
              </a:r>
              <a:r>
                <a:rPr lang="en-US" altLang="zh-TW" sz="2800" dirty="0">
                  <a:latin typeface="Arial Black" panose="020B0A04020102020204" pitchFamily="34" charset="0"/>
                </a:rPr>
                <a:t>928+</a:t>
              </a:r>
              <a:r>
                <a:rPr lang="zh-TW" altLang="en-US" sz="2800" dirty="0">
                  <a:latin typeface="Arial Black" panose="020B0A04020102020204" pitchFamily="34" charset="0"/>
                </a:rPr>
                <a:t> </a:t>
              </a:r>
              <a:endParaRPr lang="en-US" sz="2800" baseline="30000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9616" y="2420888"/>
            <a:ext cx="4445774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7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249252" y="1268760"/>
            <a:ext cx="9721079" cy="4896544"/>
            <a:chOff x="263352" y="119880"/>
            <a:chExt cx="11720901" cy="6549480"/>
          </a:xfrm>
        </p:grpSpPr>
        <p:pic>
          <p:nvPicPr>
            <p:cNvPr id="4" name="Picture 8" descr="ãdataãçåçæå°çµæ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52" y="119880"/>
              <a:ext cx="11720901" cy="65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992224" y="3281652"/>
              <a:ext cx="2448272" cy="864514"/>
            </a:xfrm>
            <a:prstGeom prst="rect">
              <a:avLst/>
            </a:prstGeom>
            <a:solidFill>
              <a:srgbClr val="FFC000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工具操作</a:t>
              </a:r>
              <a:endPara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428978" y="2336403"/>
              <a:ext cx="2449210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資料收集</a:t>
              </a:r>
              <a:endPara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168008" y="5596875"/>
              <a:ext cx="2448272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預測模擬</a:t>
              </a:r>
              <a:endPara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503712" y="5596875"/>
              <a:ext cx="2448272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資料分析</a:t>
              </a:r>
              <a:endPara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015880" y="2505310"/>
              <a:ext cx="2448272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規劃設計</a:t>
              </a:r>
              <a:endPara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672065" y="248488"/>
              <a:ext cx="2448272" cy="864514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>
                  <a:ln w="12700">
                    <a:solidFill>
                      <a:schemeClr val="accent5"/>
                    </a:solidFill>
                    <a:prstDash val="solid"/>
                  </a:ln>
                  <a:pattFill prst="ltDnDiag">
                    <a:fgClr>
                      <a:schemeClr val="accent5">
                        <a:lumMod val="60000"/>
                        <a:lumOff val="40000"/>
                      </a:schemeClr>
                    </a:fgClr>
                    <a:bgClr>
                      <a:schemeClr val="bg1"/>
                    </a:bgClr>
                  </a:pattFill>
                  <a:latin typeface="Arial Rounded MT Bold" panose="020F0704030504030204" pitchFamily="34" charset="0"/>
                  <a:ea typeface="+mj-ea"/>
                </a:rPr>
                <a:t>呈現溝通</a:t>
              </a:r>
              <a:endPara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595544" y="3624911"/>
              <a:ext cx="890622" cy="26591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3600" b="1" dirty="0">
                  <a:ln w="12700">
                    <a:solidFill>
                      <a:srgbClr val="FF33CC"/>
                    </a:solidFill>
                    <a:prstDash val="solid"/>
                  </a:ln>
                  <a:solidFill>
                    <a:srgbClr val="FFCCFF"/>
                  </a:solidFill>
                  <a:latin typeface="Arial Rounded MT Bold" panose="020F0704030504030204" pitchFamily="34" charset="0"/>
                  <a:ea typeface="+mj-ea"/>
                </a:rPr>
                <a:t>專業知識</a:t>
              </a:r>
              <a:endParaRPr lang="en-US" sz="3600" b="1" dirty="0">
                <a:ln w="12700">
                  <a:solidFill>
                    <a:srgbClr val="FF33CC"/>
                  </a:solidFill>
                  <a:prstDash val="solid"/>
                </a:ln>
                <a:solidFill>
                  <a:srgbClr val="FFCCFF"/>
                </a:solidFill>
                <a:latin typeface="Arial Rounded MT Bold" panose="020F0704030504030204" pitchFamily="34" charset="0"/>
                <a:ea typeface="+mj-ea"/>
              </a:endParaRPr>
            </a:p>
          </p:txBody>
        </p:sp>
      </p:grp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479376" y="267029"/>
            <a:ext cx="11153479" cy="980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4400" dirty="0">
                <a:latin typeface="Arial Black" panose="020B0A04020102020204" pitchFamily="34" charset="0"/>
              </a:rPr>
              <a:t>Python: </a:t>
            </a:r>
            <a:r>
              <a:rPr lang="en-US" sz="4400" dirty="0">
                <a:latin typeface="Arial Black" panose="020B0A04020102020204" pitchFamily="34" charset="0"/>
              </a:rPr>
              <a:t>as a Bridge that </a:t>
            </a:r>
            <a:r>
              <a:rPr lang="en-US" altLang="zh-TW" sz="4400" dirty="0">
                <a:latin typeface="Arial Black" panose="020B0A04020102020204" pitchFamily="34" charset="0"/>
              </a:rPr>
              <a:t>Connect …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06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3CB9CB-C1A7-4EE2-9750-96BC5393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Python with Google </a:t>
            </a:r>
            <a:r>
              <a:rPr lang="en-US" altLang="zh-TW" dirty="0" err="1"/>
              <a:t>Colab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24F20D-FF99-47CA-98B2-842FEFE6A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B3CEF1-8419-4C83-A46D-0005B96991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340768"/>
            <a:ext cx="9035727" cy="5152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924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1E354-0ED8-419B-A1CA-A9EB7D3F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與</a:t>
            </a:r>
            <a:r>
              <a:rPr lang="en-US" altLang="zh-TW" dirty="0"/>
              <a:t>Series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942394-687C-4BE4-BE41-F82299D7C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62C13C-93ED-4168-9B03-9B07F61B91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6" y="1825626"/>
            <a:ext cx="5229224" cy="5032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477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45DD-CBA4-4C92-8F44-437C3D5C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DataFrame</a:t>
            </a:r>
            <a:r>
              <a:rPr lang="zh-TW" altLang="en-US" dirty="0"/>
              <a:t>與</a:t>
            </a:r>
            <a:r>
              <a:rPr lang="en-US" altLang="zh-TW" dirty="0"/>
              <a:t>Series</a:t>
            </a:r>
            <a:r>
              <a:rPr lang="zh-TW" altLang="en-US" dirty="0"/>
              <a:t>關係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A69BCB-0B29-4579-AD58-827C8738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BA3D5F-BB21-44CA-B440-9DECEE22A2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690688"/>
            <a:ext cx="7810500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B564528-4DE1-4CCD-91CA-2927A540C060}"/>
              </a:ext>
            </a:extLst>
          </p:cNvPr>
          <p:cNvSpPr txBox="1"/>
          <p:nvPr/>
        </p:nvSpPr>
        <p:spPr>
          <a:xfrm>
            <a:off x="6384032" y="1772816"/>
            <a:ext cx="39786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Arial Rounded MT Bold" panose="020F0704030504030204" pitchFamily="34" charset="0"/>
                <a:ea typeface="+mj-ea"/>
              </a:rPr>
              <a:t>M</a:t>
            </a:r>
            <a:endParaRPr lang="zh-TW" altLang="en-US" sz="2000" dirty="0">
              <a:latin typeface="Arial Rounded MT Bold" panose="020F070403050403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2037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1384" y="1124744"/>
            <a:ext cx="11089232" cy="410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j-ea"/>
              </a:rPr>
              <a:t>Data Science </a:t>
            </a:r>
          </a:p>
          <a:p>
            <a:pPr algn="ctr">
              <a:lnSpc>
                <a:spcPct val="150000"/>
              </a:lnSpc>
            </a:pPr>
            <a:r>
              <a:rPr lang="en-US" altLang="zh-TW" sz="6000" b="1" i="1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vs.</a:t>
            </a:r>
            <a:r>
              <a:rPr lang="en-US" altLang="zh-TW" sz="6000" b="1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sym typeface="Wingdings" panose="05000000000000000000" pitchFamily="2" charset="2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zh-TW" sz="6000" b="1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j-ea"/>
                <a:sym typeface="Wingdings" panose="05000000000000000000" pitchFamily="2" charset="2"/>
              </a:rPr>
              <a:t>Business Analytics</a:t>
            </a:r>
            <a:endParaRPr lang="en-US" altLang="zh-TW" sz="6000" b="1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1660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B9879-42A6-476C-8418-82466767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E441CD-2620-4449-9688-2D643EA42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畫布 9">
            <a:extLst>
              <a:ext uri="{FF2B5EF4-FFF2-40B4-BE49-F238E27FC236}">
                <a16:creationId xmlns:a16="http://schemas.microsoft.com/office/drawing/2014/main" id="{CC3A6ADD-7227-4886-AC00-E91F0048049A}"/>
              </a:ext>
            </a:extLst>
          </p:cNvPr>
          <p:cNvGrpSpPr/>
          <p:nvPr/>
        </p:nvGrpSpPr>
        <p:grpSpPr>
          <a:xfrm>
            <a:off x="1266825" y="438151"/>
            <a:ext cx="9744075" cy="6419849"/>
            <a:chOff x="0" y="0"/>
            <a:chExt cx="5274310" cy="399732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AADDE64-F0FD-4BEA-BD86-9C7C11B6B687}"/>
                </a:ext>
              </a:extLst>
            </p:cNvPr>
            <p:cNvSpPr/>
            <p:nvPr/>
          </p:nvSpPr>
          <p:spPr>
            <a:xfrm>
              <a:off x="0" y="0"/>
              <a:ext cx="5274310" cy="3997325"/>
            </a:xfrm>
            <a:prstGeom prst="rect">
              <a:avLst/>
            </a:prstGeom>
          </p:spPr>
        </p:sp>
        <p:sp>
          <p:nvSpPr>
            <p:cNvPr id="8" name="圓柱 215">
              <a:extLst>
                <a:ext uri="{FF2B5EF4-FFF2-40B4-BE49-F238E27FC236}">
                  <a16:creationId xmlns:a16="http://schemas.microsoft.com/office/drawing/2014/main" id="{F804D3AD-E0FD-4517-82D5-BE637136DB0B}"/>
                </a:ext>
              </a:extLst>
            </p:cNvPr>
            <p:cNvSpPr/>
            <p:nvPr/>
          </p:nvSpPr>
          <p:spPr>
            <a:xfrm>
              <a:off x="202878" y="1067074"/>
              <a:ext cx="616505" cy="591130"/>
            </a:xfrm>
            <a:prstGeom prst="can">
              <a:avLst/>
            </a:prstGeom>
            <a:solidFill>
              <a:srgbClr val="FF6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新細明體" panose="02020500000000000000" pitchFamily="18" charset="-120"/>
                  <a:cs typeface="Times New Roman" panose="02020603050405020304" pitchFamily="18" charset="0"/>
                </a:rPr>
                <a:t> 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9" name="圓柱 240">
              <a:extLst>
                <a:ext uri="{FF2B5EF4-FFF2-40B4-BE49-F238E27FC236}">
                  <a16:creationId xmlns:a16="http://schemas.microsoft.com/office/drawing/2014/main" id="{CF5BFB7D-E599-4C0C-9DEE-39D1625A24BE}"/>
                </a:ext>
              </a:extLst>
            </p:cNvPr>
            <p:cNvSpPr/>
            <p:nvPr/>
          </p:nvSpPr>
          <p:spPr>
            <a:xfrm>
              <a:off x="881912" y="2112064"/>
              <a:ext cx="605198" cy="354669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新細明體" panose="02020500000000000000" pitchFamily="18" charset="-120"/>
                  <a:cs typeface="Times New Roman" panose="02020603050405020304" pitchFamily="18" charset="0"/>
                </a:rPr>
                <a:t> 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AFA4CB8-D129-4D95-AC7E-E8BA90A9F6D9}"/>
                </a:ext>
              </a:extLst>
            </p:cNvPr>
            <p:cNvSpPr/>
            <p:nvPr/>
          </p:nvSpPr>
          <p:spPr>
            <a:xfrm>
              <a:off x="1310966" y="1081821"/>
              <a:ext cx="705767" cy="556997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新細明體" panose="02020500000000000000" pitchFamily="18" charset="-120"/>
                  <a:cs typeface="Times New Roman" panose="02020603050405020304" pitchFamily="18" charset="0"/>
                </a:rPr>
                <a:t>學習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pPr algn="ctr"/>
              <a:r>
                <a:rPr lang="zh-TW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新細明體" panose="02020500000000000000" pitchFamily="18" charset="-120"/>
                  <a:cs typeface="Times New Roman" panose="02020603050405020304" pitchFamily="18" charset="0"/>
                </a:rPr>
                <a:t>模型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cxnSp>
          <p:nvCxnSpPr>
            <p:cNvPr id="11" name="肘形接點 242">
              <a:extLst>
                <a:ext uri="{FF2B5EF4-FFF2-40B4-BE49-F238E27FC236}">
                  <a16:creationId xmlns:a16="http://schemas.microsoft.com/office/drawing/2014/main" id="{B191CAB9-E291-40BE-80A2-9EC36332667F}"/>
                </a:ext>
              </a:extLst>
            </p:cNvPr>
            <p:cNvCxnSpPr>
              <a:stCxn id="8" idx="4"/>
              <a:endCxn id="10" idx="1"/>
            </p:cNvCxnSpPr>
            <p:nvPr/>
          </p:nvCxnSpPr>
          <p:spPr>
            <a:xfrm flipV="1">
              <a:off x="819383" y="1360320"/>
              <a:ext cx="491583" cy="2319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8">
              <a:extLst>
                <a:ext uri="{FF2B5EF4-FFF2-40B4-BE49-F238E27FC236}">
                  <a16:creationId xmlns:a16="http://schemas.microsoft.com/office/drawing/2014/main" id="{D4515AFF-488E-4B01-85A8-9A48070F8118}"/>
                </a:ext>
              </a:extLst>
            </p:cNvPr>
            <p:cNvSpPr txBox="1"/>
            <p:nvPr/>
          </p:nvSpPr>
          <p:spPr>
            <a:xfrm>
              <a:off x="150654" y="580846"/>
              <a:ext cx="647065" cy="55626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訓練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pPr algn="ctr"/>
              <a:r>
                <a:rPr lang="zh-TW" b="1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資料集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F2C1CE60-A34B-4E20-8548-99E47B458B72}"/>
                </a:ext>
              </a:extLst>
            </p:cNvPr>
            <p:cNvCxnSpPr/>
            <p:nvPr/>
          </p:nvCxnSpPr>
          <p:spPr>
            <a:xfrm>
              <a:off x="1661469" y="764643"/>
              <a:ext cx="2381" cy="3165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8">
              <a:extLst>
                <a:ext uri="{FF2B5EF4-FFF2-40B4-BE49-F238E27FC236}">
                  <a16:creationId xmlns:a16="http://schemas.microsoft.com/office/drawing/2014/main" id="{A03177EE-E687-4855-9E35-2667A5FD9D35}"/>
                </a:ext>
              </a:extLst>
            </p:cNvPr>
            <p:cNvSpPr txBox="1"/>
            <p:nvPr/>
          </p:nvSpPr>
          <p:spPr>
            <a:xfrm>
              <a:off x="768463" y="1601911"/>
              <a:ext cx="647065" cy="55689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測試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pPr algn="ctr"/>
              <a:r>
                <a:rPr lang="zh-TW" b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資料集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5" name="流程圖: 文件 14">
              <a:extLst>
                <a:ext uri="{FF2B5EF4-FFF2-40B4-BE49-F238E27FC236}">
                  <a16:creationId xmlns:a16="http://schemas.microsoft.com/office/drawing/2014/main" id="{B04B623A-CE34-4BF6-8899-8467D4430363}"/>
                </a:ext>
              </a:extLst>
            </p:cNvPr>
            <p:cNvSpPr/>
            <p:nvPr/>
          </p:nvSpPr>
          <p:spPr>
            <a:xfrm>
              <a:off x="2223722" y="2013281"/>
              <a:ext cx="895599" cy="551641"/>
            </a:xfrm>
            <a:prstGeom prst="flowChartDocument">
              <a:avLst/>
            </a:prstGeom>
            <a:solidFill>
              <a:schemeClr val="bg2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新細明體" panose="02020500000000000000" pitchFamily="18" charset="-120"/>
                  <a:cs typeface="Times New Roman" panose="02020603050405020304" pitchFamily="18" charset="0"/>
                </a:rPr>
                <a:t>分類模型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BA49151-6EC8-4BA3-A527-159BE8C97D74}"/>
                </a:ext>
              </a:extLst>
            </p:cNvPr>
            <p:cNvSpPr/>
            <p:nvPr/>
          </p:nvSpPr>
          <p:spPr>
            <a:xfrm>
              <a:off x="1299659" y="173131"/>
              <a:ext cx="723620" cy="59091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新細明體" panose="02020500000000000000" pitchFamily="18" charset="-120"/>
                  <a:cs typeface="Times New Roman" panose="02020603050405020304" pitchFamily="18" charset="0"/>
                </a:rPr>
                <a:t>選擇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pPr algn="ctr"/>
              <a:r>
                <a:rPr lang="zh-TW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新細明體" panose="02020500000000000000" pitchFamily="18" charset="-120"/>
                  <a:cs typeface="Times New Roman" panose="02020603050405020304" pitchFamily="18" charset="0"/>
                </a:rPr>
                <a:t>演算法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cxnSp>
          <p:nvCxnSpPr>
            <p:cNvPr id="17" name="肘形接點 249">
              <a:extLst>
                <a:ext uri="{FF2B5EF4-FFF2-40B4-BE49-F238E27FC236}">
                  <a16:creationId xmlns:a16="http://schemas.microsoft.com/office/drawing/2014/main" id="{7D2CFF01-EB8D-4456-8617-2482A61C2EDD}"/>
                </a:ext>
              </a:extLst>
            </p:cNvPr>
            <p:cNvCxnSpPr>
              <a:stCxn id="9" idx="4"/>
              <a:endCxn id="15" idx="1"/>
            </p:cNvCxnSpPr>
            <p:nvPr/>
          </p:nvCxnSpPr>
          <p:spPr>
            <a:xfrm flipV="1">
              <a:off x="1487110" y="2289102"/>
              <a:ext cx="736612" cy="297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8">
              <a:extLst>
                <a:ext uri="{FF2B5EF4-FFF2-40B4-BE49-F238E27FC236}">
                  <a16:creationId xmlns:a16="http://schemas.microsoft.com/office/drawing/2014/main" id="{CFA8A237-717C-4059-89FE-B2A67D7CE5F2}"/>
                </a:ext>
              </a:extLst>
            </p:cNvPr>
            <p:cNvSpPr txBox="1"/>
            <p:nvPr/>
          </p:nvSpPr>
          <p:spPr>
            <a:xfrm>
              <a:off x="797719" y="1055608"/>
              <a:ext cx="494665" cy="3327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b="1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訓練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19" name="文字方塊 8">
              <a:extLst>
                <a:ext uri="{FF2B5EF4-FFF2-40B4-BE49-F238E27FC236}">
                  <a16:creationId xmlns:a16="http://schemas.microsoft.com/office/drawing/2014/main" id="{A410098A-323D-4D1A-B5E4-A28F3AA2D43A}"/>
                </a:ext>
              </a:extLst>
            </p:cNvPr>
            <p:cNvSpPr txBox="1"/>
            <p:nvPr/>
          </p:nvSpPr>
          <p:spPr>
            <a:xfrm>
              <a:off x="2843510" y="1406919"/>
              <a:ext cx="342265" cy="52959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b="1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評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r>
                <a:rPr lang="zh-TW" b="1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估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0" name="圓柱 253">
              <a:extLst>
                <a:ext uri="{FF2B5EF4-FFF2-40B4-BE49-F238E27FC236}">
                  <a16:creationId xmlns:a16="http://schemas.microsoft.com/office/drawing/2014/main" id="{5D43D975-ABC6-4BAD-8142-91DE6117B53A}"/>
                </a:ext>
              </a:extLst>
            </p:cNvPr>
            <p:cNvSpPr/>
            <p:nvPr/>
          </p:nvSpPr>
          <p:spPr>
            <a:xfrm>
              <a:off x="3390489" y="2959099"/>
              <a:ext cx="604603" cy="315989"/>
            </a:xfrm>
            <a:prstGeom prst="can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新細明體" panose="02020500000000000000" pitchFamily="18" charset="-120"/>
                  <a:cs typeface="Times New Roman" panose="02020603050405020304" pitchFamily="18" charset="0"/>
                </a:rPr>
                <a:t> 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cxnSp>
          <p:nvCxnSpPr>
            <p:cNvPr id="21" name="肘形接點 254">
              <a:extLst>
                <a:ext uri="{FF2B5EF4-FFF2-40B4-BE49-F238E27FC236}">
                  <a16:creationId xmlns:a16="http://schemas.microsoft.com/office/drawing/2014/main" id="{9042A7D6-0640-4264-BCDA-ED6C6FF769AC}"/>
                </a:ext>
              </a:extLst>
            </p:cNvPr>
            <p:cNvCxnSpPr>
              <a:stCxn id="15" idx="2"/>
              <a:endCxn id="20" idx="2"/>
            </p:cNvCxnSpPr>
            <p:nvPr/>
          </p:nvCxnSpPr>
          <p:spPr>
            <a:xfrm rot="16200000" flipH="1">
              <a:off x="2736684" y="2463289"/>
              <a:ext cx="588642" cy="718967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8">
              <a:extLst>
                <a:ext uri="{FF2B5EF4-FFF2-40B4-BE49-F238E27FC236}">
                  <a16:creationId xmlns:a16="http://schemas.microsoft.com/office/drawing/2014/main" id="{3B3DFA42-459C-4207-BB89-07A6DE9D3A4A}"/>
                </a:ext>
              </a:extLst>
            </p:cNvPr>
            <p:cNvSpPr txBox="1"/>
            <p:nvPr/>
          </p:nvSpPr>
          <p:spPr>
            <a:xfrm>
              <a:off x="2791120" y="2807525"/>
              <a:ext cx="494665" cy="33274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b="1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預測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3CFED08-5DF7-45D6-B347-8FBF9A6C59A3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643033" y="875328"/>
              <a:ext cx="1500797" cy="9896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0B0BE13E-D622-4CBB-BFEA-596FFAFAE55B}"/>
                    </a:ext>
                  </a:extLst>
                </p:cNvPr>
                <p:cNvSpPr/>
                <p:nvPr/>
              </p:nvSpPr>
              <p:spPr>
                <a:xfrm>
                  <a:off x="3377167" y="2054520"/>
                  <a:ext cx="1864360" cy="3878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0" fontAlgn="base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kern="12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𝑨𝒄𝒄𝒖𝒓𝒂𝒄𝒚</m:t>
                        </m:r>
                        <m:r>
                          <a:rPr lang="en-US" b="1" i="1" kern="1200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b="1" i="1" kern="120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新細明體" panose="02020500000000000000" pitchFamily="18" charset="-120"/>
                              </a:rPr>
                            </m:ctrlPr>
                          </m:fPr>
                          <m:num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𝒂</m:t>
                            </m:r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𝒃</m:t>
                            </m:r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𝒄</m:t>
                            </m:r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b="1" i="1" kern="1200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den>
                        </m:f>
                      </m:oMath>
                    </m:oMathPara>
                  </a14:m>
                  <a:endParaRPr lang="zh-TW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0B0BE13E-D622-4CBB-BFEA-596FFAFAE5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167" y="2054520"/>
                  <a:ext cx="1864360" cy="3878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字方塊 8">
              <a:extLst>
                <a:ext uri="{FF2B5EF4-FFF2-40B4-BE49-F238E27FC236}">
                  <a16:creationId xmlns:a16="http://schemas.microsoft.com/office/drawing/2014/main" id="{13ABB111-6D65-479F-B876-D4E9CD3361E5}"/>
                </a:ext>
              </a:extLst>
            </p:cNvPr>
            <p:cNvSpPr txBox="1"/>
            <p:nvPr/>
          </p:nvSpPr>
          <p:spPr>
            <a:xfrm>
              <a:off x="3858292" y="3179744"/>
              <a:ext cx="835660" cy="52197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b="1" i="1">
                  <a:solidFill>
                    <a:srgbClr val="ED7D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未確認的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r>
                <a:rPr lang="zh-TW" b="1" i="1">
                  <a:solidFill>
                    <a:srgbClr val="ED7D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新資料集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31BE1E35-2DD9-4088-B435-0487959A2070}"/>
                </a:ext>
              </a:extLst>
            </p:cNvPr>
            <p:cNvSpPr/>
            <p:nvPr/>
          </p:nvSpPr>
          <p:spPr>
            <a:xfrm>
              <a:off x="3296707" y="987707"/>
              <a:ext cx="262343" cy="2299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真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0B03B1EB-13CC-4223-876F-145A91E5C661}"/>
                </a:ext>
              </a:extLst>
            </p:cNvPr>
            <p:cNvSpPr/>
            <p:nvPr/>
          </p:nvSpPr>
          <p:spPr>
            <a:xfrm>
              <a:off x="3296707" y="1515080"/>
              <a:ext cx="262343" cy="2299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假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8B442534-04B4-472B-BC2D-DAF51BA35409}"/>
                </a:ext>
              </a:extLst>
            </p:cNvPr>
            <p:cNvSpPr/>
            <p:nvPr/>
          </p:nvSpPr>
          <p:spPr>
            <a:xfrm>
              <a:off x="4765434" y="543002"/>
              <a:ext cx="262343" cy="2299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假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9BBF23AA-B0A5-4632-94BB-4F574D5BCDB3}"/>
                </a:ext>
              </a:extLst>
            </p:cNvPr>
            <p:cNvSpPr/>
            <p:nvPr/>
          </p:nvSpPr>
          <p:spPr>
            <a:xfrm>
              <a:off x="4085095" y="543002"/>
              <a:ext cx="262343" cy="2299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r>
                <a:rPr lang="zh-TW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真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cxnSp>
          <p:nvCxnSpPr>
            <p:cNvPr id="30" name="肘形接點 263">
              <a:extLst>
                <a:ext uri="{FF2B5EF4-FFF2-40B4-BE49-F238E27FC236}">
                  <a16:creationId xmlns:a16="http://schemas.microsoft.com/office/drawing/2014/main" id="{32D74B0A-C48F-439B-BF47-C76A0C87CB4E}"/>
                </a:ext>
              </a:extLst>
            </p:cNvPr>
            <p:cNvCxnSpPr>
              <a:stCxn id="10" idx="3"/>
              <a:endCxn id="15" idx="0"/>
            </p:cNvCxnSpPr>
            <p:nvPr/>
          </p:nvCxnSpPr>
          <p:spPr>
            <a:xfrm>
              <a:off x="2016733" y="1360320"/>
              <a:ext cx="654789" cy="652961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接點 264">
              <a:extLst>
                <a:ext uri="{FF2B5EF4-FFF2-40B4-BE49-F238E27FC236}">
                  <a16:creationId xmlns:a16="http://schemas.microsoft.com/office/drawing/2014/main" id="{7AE96482-6AA0-4606-8EA5-193A347B0563}"/>
                </a:ext>
              </a:extLst>
            </p:cNvPr>
            <p:cNvCxnSpPr>
              <a:endCxn id="23" idx="1"/>
            </p:cNvCxnSpPr>
            <p:nvPr/>
          </p:nvCxnSpPr>
          <p:spPr>
            <a:xfrm flipV="1">
              <a:off x="2876203" y="1370139"/>
              <a:ext cx="766830" cy="635999"/>
            </a:xfrm>
            <a:prstGeom prst="bentConnector3">
              <a:avLst>
                <a:gd name="adj1" fmla="val 134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8">
              <a:extLst>
                <a:ext uri="{FF2B5EF4-FFF2-40B4-BE49-F238E27FC236}">
                  <a16:creationId xmlns:a16="http://schemas.microsoft.com/office/drawing/2014/main" id="{B17FACE3-1B06-48F6-9895-20CCE498B0A5}"/>
                </a:ext>
              </a:extLst>
            </p:cNvPr>
            <p:cNvSpPr txBox="1"/>
            <p:nvPr/>
          </p:nvSpPr>
          <p:spPr>
            <a:xfrm>
              <a:off x="2305884" y="1399314"/>
              <a:ext cx="342265" cy="51752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b="1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建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r>
                <a:rPr lang="zh-TW" b="1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立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3" name="文字方塊 8">
              <a:extLst>
                <a:ext uri="{FF2B5EF4-FFF2-40B4-BE49-F238E27FC236}">
                  <a16:creationId xmlns:a16="http://schemas.microsoft.com/office/drawing/2014/main" id="{8F85DB5C-2694-4504-916E-7B83AC08E3D0}"/>
                </a:ext>
              </a:extLst>
            </p:cNvPr>
            <p:cNvSpPr txBox="1"/>
            <p:nvPr/>
          </p:nvSpPr>
          <p:spPr>
            <a:xfrm>
              <a:off x="2013758" y="116003"/>
              <a:ext cx="596265" cy="88265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b="1" i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標楷體" panose="03000509000000000000" pitchFamily="65" charset="-120"/>
                  <a:cs typeface="新細明體" panose="02020500000000000000" pitchFamily="18" charset="-120"/>
                </a:rPr>
                <a:t>決策樹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r>
                <a:rPr lang="zh-TW" b="1" i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標楷體" panose="03000509000000000000" pitchFamily="65" charset="-120"/>
                  <a:cs typeface="新細明體" panose="02020500000000000000" pitchFamily="18" charset="-120"/>
                </a:rPr>
                <a:t>隨機森林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r>
                <a:rPr lang="en-US" b="1" i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KNN…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r>
                <a:rPr lang="zh-TW" b="1" i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標楷體" panose="03000509000000000000" pitchFamily="65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…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4" name="文字方塊 8">
              <a:extLst>
                <a:ext uri="{FF2B5EF4-FFF2-40B4-BE49-F238E27FC236}">
                  <a16:creationId xmlns:a16="http://schemas.microsoft.com/office/drawing/2014/main" id="{403F243D-A144-460B-BC2E-CA32F9CCA141}"/>
                </a:ext>
              </a:extLst>
            </p:cNvPr>
            <p:cNvSpPr txBox="1"/>
            <p:nvPr/>
          </p:nvSpPr>
          <p:spPr>
            <a:xfrm>
              <a:off x="3239785" y="411593"/>
              <a:ext cx="793750" cy="523276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偽陽</a:t>
              </a:r>
              <a:r>
                <a:rPr lang="en-US" b="1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?    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  <a:p>
              <a:pPr indent="228600"/>
              <a:r>
                <a:rPr lang="zh-TW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偽陰</a:t>
              </a:r>
              <a:r>
                <a:rPr lang="en-US" b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?    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5" name="圓柱 211">
              <a:extLst>
                <a:ext uri="{FF2B5EF4-FFF2-40B4-BE49-F238E27FC236}">
                  <a16:creationId xmlns:a16="http://schemas.microsoft.com/office/drawing/2014/main" id="{82501BB3-D2F3-45CA-A3A8-445F7326417C}"/>
                </a:ext>
              </a:extLst>
            </p:cNvPr>
            <p:cNvSpPr/>
            <p:nvPr/>
          </p:nvSpPr>
          <p:spPr>
            <a:xfrm>
              <a:off x="225019" y="2711466"/>
              <a:ext cx="1105638" cy="802833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新細明體" panose="02020500000000000000" pitchFamily="18" charset="-120"/>
                  <a:ea typeface="新細明體" panose="02020500000000000000" pitchFamily="18" charset="-120"/>
                  <a:cs typeface="Times New Roman" panose="02020603050405020304" pitchFamily="18" charset="0"/>
                </a:rPr>
                <a:t> 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6" name="文字方塊 8">
              <a:extLst>
                <a:ext uri="{FF2B5EF4-FFF2-40B4-BE49-F238E27FC236}">
                  <a16:creationId xmlns:a16="http://schemas.microsoft.com/office/drawing/2014/main" id="{3C2DA1FD-A3D6-4B62-A0FF-CA2F84F8FC16}"/>
                </a:ext>
              </a:extLst>
            </p:cNvPr>
            <p:cNvSpPr txBox="1"/>
            <p:nvPr/>
          </p:nvSpPr>
          <p:spPr>
            <a:xfrm>
              <a:off x="316477" y="3022547"/>
              <a:ext cx="952500" cy="31369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案例資料集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37" name="向右箭號 1">
              <a:extLst>
                <a:ext uri="{FF2B5EF4-FFF2-40B4-BE49-F238E27FC236}">
                  <a16:creationId xmlns:a16="http://schemas.microsoft.com/office/drawing/2014/main" id="{E6EB667F-FC99-4325-AEAA-787FA477D35F}"/>
                </a:ext>
              </a:extLst>
            </p:cNvPr>
            <p:cNvSpPr/>
            <p:nvPr/>
          </p:nvSpPr>
          <p:spPr>
            <a:xfrm rot="16200000">
              <a:off x="-13494" y="2169854"/>
              <a:ext cx="1057398" cy="170597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向右箭號 221">
              <a:extLst>
                <a:ext uri="{FF2B5EF4-FFF2-40B4-BE49-F238E27FC236}">
                  <a16:creationId xmlns:a16="http://schemas.microsoft.com/office/drawing/2014/main" id="{431BD404-BAE2-4FA2-8DAC-86D44ECF3047}"/>
                </a:ext>
              </a:extLst>
            </p:cNvPr>
            <p:cNvSpPr/>
            <p:nvPr/>
          </p:nvSpPr>
          <p:spPr>
            <a:xfrm rot="17772117">
              <a:off x="883914" y="2568704"/>
              <a:ext cx="351120" cy="170180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文字方塊 8">
              <a:extLst>
                <a:ext uri="{FF2B5EF4-FFF2-40B4-BE49-F238E27FC236}">
                  <a16:creationId xmlns:a16="http://schemas.microsoft.com/office/drawing/2014/main" id="{1052F58D-6051-4913-AC15-3F19FEC850F8}"/>
                </a:ext>
              </a:extLst>
            </p:cNvPr>
            <p:cNvSpPr txBox="1"/>
            <p:nvPr/>
          </p:nvSpPr>
          <p:spPr>
            <a:xfrm>
              <a:off x="1602400" y="1991655"/>
              <a:ext cx="494665" cy="3321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TW" b="1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測試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pic>
          <p:nvPicPr>
            <p:cNvPr id="40" name="Picture 22">
              <a:extLst>
                <a:ext uri="{FF2B5EF4-FFF2-40B4-BE49-F238E27FC236}">
                  <a16:creationId xmlns:a16="http://schemas.microsoft.com/office/drawing/2014/main" id="{D7316AFA-2579-4B36-AC5D-C2657424A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07731" y="3016046"/>
              <a:ext cx="504810" cy="694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" name="向右箭號 220">
              <a:extLst>
                <a:ext uri="{FF2B5EF4-FFF2-40B4-BE49-F238E27FC236}">
                  <a16:creationId xmlns:a16="http://schemas.microsoft.com/office/drawing/2014/main" id="{5E7812C4-EDDB-4577-8811-A3C96CCBEA7C}"/>
                </a:ext>
              </a:extLst>
            </p:cNvPr>
            <p:cNvSpPr/>
            <p:nvPr/>
          </p:nvSpPr>
          <p:spPr>
            <a:xfrm rot="10800000">
              <a:off x="1376704" y="3275088"/>
              <a:ext cx="557389" cy="170180"/>
            </a:xfrm>
            <a:prstGeom prst="rightArrow">
              <a:avLst/>
            </a:prstGeom>
            <a:solidFill>
              <a:schemeClr val="accent4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FFF7A612-B4E1-4441-BABD-43D05BCE8BE3}"/>
                </a:ext>
              </a:extLst>
            </p:cNvPr>
            <p:cNvSpPr/>
            <p:nvPr/>
          </p:nvSpPr>
          <p:spPr>
            <a:xfrm>
              <a:off x="1545185" y="3494829"/>
              <a:ext cx="335267" cy="340360"/>
            </a:xfrm>
            <a:prstGeom prst="ellipse">
              <a:avLst/>
            </a:prstGeom>
            <a:solidFill>
              <a:schemeClr val="accent5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lIns="36000" tIns="36000" rIns="36000" bIns="36000" anchor="ctr" anchorCtr="0">
              <a:noAutofit/>
            </a:bodyPr>
            <a:lstStyle/>
            <a:p>
              <a:pPr algn="ctr"/>
              <a:r>
                <a:rPr lang="en-US" b="1" kern="1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1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ED217112-4373-4B73-B113-AA110E295553}"/>
                </a:ext>
              </a:extLst>
            </p:cNvPr>
            <p:cNvSpPr/>
            <p:nvPr/>
          </p:nvSpPr>
          <p:spPr>
            <a:xfrm>
              <a:off x="68240" y="2262800"/>
              <a:ext cx="334645" cy="340360"/>
            </a:xfrm>
            <a:prstGeom prst="ellipse">
              <a:avLst/>
            </a:prstGeom>
            <a:solidFill>
              <a:schemeClr val="accent5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lIns="36000" tIns="36000" rIns="36000" bIns="36000" anchor="ctr" anchorCtr="0">
              <a:noAutofit/>
            </a:bodyPr>
            <a:lstStyle/>
            <a:p>
              <a:pPr algn="ctr"/>
              <a:r>
                <a:rPr lang="en-US" b="1" kern="1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2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F79C1D46-F668-45C8-81D0-AE7360700B32}"/>
                </a:ext>
              </a:extLst>
            </p:cNvPr>
            <p:cNvSpPr/>
            <p:nvPr/>
          </p:nvSpPr>
          <p:spPr>
            <a:xfrm>
              <a:off x="2081107" y="964208"/>
              <a:ext cx="334645" cy="340360"/>
            </a:xfrm>
            <a:prstGeom prst="ellipse">
              <a:avLst/>
            </a:prstGeom>
            <a:solidFill>
              <a:schemeClr val="accent5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lIns="36000" tIns="36000" rIns="36000" bIns="36000" anchor="ctr" anchorCtr="0">
              <a:noAutofit/>
            </a:bodyPr>
            <a:lstStyle/>
            <a:p>
              <a:pPr algn="ctr"/>
              <a:r>
                <a:rPr lang="en-US" b="1" kern="1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3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9D12D10-240D-49BC-8165-48B108EA7E0A}"/>
                </a:ext>
              </a:extLst>
            </p:cNvPr>
            <p:cNvSpPr/>
            <p:nvPr/>
          </p:nvSpPr>
          <p:spPr>
            <a:xfrm>
              <a:off x="1696610" y="2323760"/>
              <a:ext cx="334645" cy="340360"/>
            </a:xfrm>
            <a:prstGeom prst="ellipse">
              <a:avLst/>
            </a:prstGeom>
            <a:solidFill>
              <a:schemeClr val="accent5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lIns="36000" tIns="36000" rIns="36000" bIns="36000" anchor="ctr" anchorCtr="0">
              <a:noAutofit/>
            </a:bodyPr>
            <a:lstStyle/>
            <a:p>
              <a:pPr algn="ctr"/>
              <a:r>
                <a:rPr lang="en-US" b="1" kern="1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4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F9A158C4-C49D-4505-9F09-8F4422481401}"/>
                </a:ext>
              </a:extLst>
            </p:cNvPr>
            <p:cNvSpPr/>
            <p:nvPr/>
          </p:nvSpPr>
          <p:spPr>
            <a:xfrm>
              <a:off x="2876203" y="987707"/>
              <a:ext cx="334645" cy="340360"/>
            </a:xfrm>
            <a:prstGeom prst="ellipse">
              <a:avLst/>
            </a:prstGeom>
            <a:solidFill>
              <a:schemeClr val="accent5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lIns="36000" tIns="36000" rIns="36000" bIns="36000" anchor="ctr" anchorCtr="0">
              <a:noAutofit/>
            </a:bodyPr>
            <a:lstStyle/>
            <a:p>
              <a:pPr algn="ctr"/>
              <a:r>
                <a:rPr lang="en-US" b="1" kern="1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5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76D15D97-7B52-40EB-981A-383CB611C7AE}"/>
                </a:ext>
              </a:extLst>
            </p:cNvPr>
            <p:cNvSpPr/>
            <p:nvPr/>
          </p:nvSpPr>
          <p:spPr>
            <a:xfrm>
              <a:off x="3226565" y="2603160"/>
              <a:ext cx="334645" cy="340360"/>
            </a:xfrm>
            <a:prstGeom prst="ellipse">
              <a:avLst/>
            </a:prstGeom>
            <a:solidFill>
              <a:schemeClr val="accent5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lIns="36000" tIns="36000" rIns="36000" bIns="36000" anchor="ctr" anchorCtr="0">
              <a:noAutofit/>
            </a:bodyPr>
            <a:lstStyle/>
            <a:p>
              <a:pPr algn="ctr"/>
              <a:r>
                <a:rPr lang="en-US" b="1" kern="12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6</a:t>
              </a:r>
              <a:endParaRPr lang="zh-TW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D681F69-D735-47DE-8A41-EB50E0DC4546}"/>
                </a:ext>
              </a:extLst>
            </p:cNvPr>
            <p:cNvSpPr/>
            <p:nvPr/>
          </p:nvSpPr>
          <p:spPr>
            <a:xfrm>
              <a:off x="1384541" y="3016046"/>
              <a:ext cx="604520" cy="229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kern="12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ERP</a:t>
              </a:r>
              <a:endParaRPr lang="zh-TW" b="1" kern="1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642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9B8C8-FE38-4C78-A1FB-ED6316A6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4EFF76B-F89F-4760-89FE-2A2595150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TW" altLang="en-US"/>
              <a:t>商務資料分析 暑期課程 </a:t>
            </a:r>
            <a:r>
              <a:rPr lang="en-US" altLang="zh-TW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6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063552" y="332656"/>
            <a:ext cx="7776864" cy="864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effectLst>
                  <a:outerShdw blurRad="63500" dist="38100" dir="5400000" algn="t" rotWithShape="0">
                    <a:srgbClr val="000000">
                      <a:alpha val="25000"/>
                    </a:srgbClr>
                  </a:outerShdw>
                </a:effectLst>
                <a:uFillTx/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線性模型的特點</a:t>
            </a:r>
            <a:endParaRPr lang="en-US" sz="4800" dirty="0"/>
          </a:p>
        </p:txBody>
      </p:sp>
      <p:sp>
        <p:nvSpPr>
          <p:cNvPr id="14" name="矩形 13"/>
          <p:cNvSpPr/>
          <p:nvPr/>
        </p:nvSpPr>
        <p:spPr>
          <a:xfrm>
            <a:off x="4295800" y="1844824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latin typeface="Arial Rounded MT Bold" panose="020F07040305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一般線性模型</a:t>
            </a:r>
            <a:endParaRPr lang="en-US" altLang="zh-TW" sz="3600" b="1" dirty="0">
              <a:latin typeface="Arial Rounded MT Bold" panose="020F07040305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41636" y="3070701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最簡單、也是最難的模型</a:t>
            </a:r>
            <a:endParaRPr 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141636" y="4366845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最不準、也是有用的模型</a:t>
            </a:r>
            <a:endParaRPr lang="en-US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684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689004" y="611982"/>
            <a:ext cx="10735588" cy="799053"/>
          </a:xfrm>
          <a:prstGeom prst="rect">
            <a:avLst/>
          </a:prstGeom>
        </p:spPr>
        <p:txBody>
          <a:bodyPr vert="horz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effectLst>
                  <a:outerShdw blurRad="63500" dist="38100" dir="5400000" algn="t" rotWithShape="0">
                    <a:srgbClr val="000000">
                      <a:alpha val="25000"/>
                    </a:srgbClr>
                  </a:outerShdw>
                </a:effectLst>
                <a:uFillTx/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線性模型 </a:t>
            </a:r>
            <a:r>
              <a:rPr lang="en-US" altLang="zh-TW" sz="4800" dirty="0"/>
              <a:t> Liner Model</a:t>
            </a:r>
            <a:endParaRPr lang="en-US" sz="4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425308" y="1916832"/>
            <a:ext cx="5262980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2F5897"/>
                </a:solidFill>
                <a:latin typeface="+mj-ea"/>
                <a:ea typeface="+mj-ea"/>
              </a:rPr>
              <a:t>最簡單、也是最難的模型</a:t>
            </a:r>
            <a:endParaRPr lang="en-US" sz="3600" b="1" dirty="0">
              <a:solidFill>
                <a:srgbClr val="2F5897"/>
              </a:solidFill>
              <a:latin typeface="+mj-ea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25308" y="2782669"/>
            <a:ext cx="5262980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2F5897"/>
                </a:solidFill>
                <a:latin typeface="+mj-ea"/>
                <a:ea typeface="+mj-ea"/>
              </a:rPr>
              <a:t>最不準、也是有用的模型</a:t>
            </a:r>
            <a:endParaRPr lang="en-US" sz="3600" b="1" dirty="0">
              <a:solidFill>
                <a:srgbClr val="2F5897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3359696" y="4293096"/>
                <a:ext cx="54380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1" dirty="0">
                    <a:ea typeface="+mj-e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dirty="0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acc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  <a:ea typeface="+mj-ea"/>
                          </a:rPr>
                          <m:t>𝒚</m:t>
                        </m:r>
                      </m:e>
                    </m:acc>
                    <m:r>
                      <a:rPr lang="en-US" sz="2800" b="1" i="1" dirty="0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+mj-ea"/>
                      </a:rPr>
                      <m:t>𝒇</m:t>
                    </m:r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  <a:ea typeface="+mj-ea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+mj-ea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  <a:ea typeface="+mj-ea"/>
                      </a:rPr>
                      <m:t>+…+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+mj-ea"/>
                          </a:rPr>
                          <m:t>𝒌</m:t>
                        </m:r>
                      </m:sub>
                    </m:sSub>
                  </m:oMath>
                </a14:m>
                <a:endParaRPr lang="en-US" sz="2800" b="1" dirty="0"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4293096"/>
                <a:ext cx="54380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5519936" y="51536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Arial Rounded MT Bold" panose="020F0704030504030204" pitchFamily="34" charset="0"/>
                <a:ea typeface="+mj-ea"/>
              </a:rPr>
              <a:t>邊際效果</a:t>
            </a:r>
            <a:endParaRPr lang="en-US" sz="2400" b="1" dirty="0">
              <a:solidFill>
                <a:srgbClr val="FF0000"/>
              </a:solidFill>
              <a:latin typeface="Arial Rounded MT Bold" panose="020F0704030504030204" pitchFamily="34" charset="0"/>
              <a:ea typeface="+mj-ea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6240016" y="4793615"/>
            <a:ext cx="0" cy="33042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51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2143430"/>
            <a:ext cx="8568951" cy="2543756"/>
          </a:xfrm>
        </p:spPr>
        <p:txBody>
          <a:bodyPr/>
          <a:lstStyle/>
          <a:p>
            <a:r>
              <a:rPr lang="zh-TW" altLang="en-US" sz="6000" dirty="0"/>
              <a:t>預測性模型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75588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63552" y="332656"/>
            <a:ext cx="7776864" cy="864096"/>
          </a:xfrm>
        </p:spPr>
        <p:txBody>
          <a:bodyPr/>
          <a:lstStyle/>
          <a:p>
            <a:r>
              <a:rPr lang="zh-TW" altLang="en-US" sz="4800" dirty="0">
                <a:solidFill>
                  <a:srgbClr val="7030A0"/>
                </a:solidFill>
              </a:rPr>
              <a:t>整體模型 </a:t>
            </a:r>
            <a:r>
              <a:rPr lang="en-US" altLang="zh-TW" sz="4800" dirty="0">
                <a:solidFill>
                  <a:schemeClr val="tx1"/>
                </a:solidFill>
                <a:uFillTx/>
                <a:sym typeface="Wingdings" panose="05000000000000000000" pitchFamily="2" charset="2"/>
              </a:rPr>
              <a:t></a:t>
            </a:r>
            <a:r>
              <a:rPr lang="zh-TW" altLang="en-US" sz="4800" dirty="0">
                <a:solidFill>
                  <a:schemeClr val="tx1"/>
                </a:solidFill>
                <a:uFillTx/>
                <a:sym typeface="Wingdings" panose="05000000000000000000" pitchFamily="2" charset="2"/>
              </a:rPr>
              <a:t> </a:t>
            </a:r>
            <a:r>
              <a:rPr lang="zh-TW" altLang="en-US" sz="4800" dirty="0">
                <a:solidFill>
                  <a:schemeClr val="accent5"/>
                </a:solidFill>
                <a:uFillTx/>
              </a:rPr>
              <a:t>個體模型</a:t>
            </a:r>
            <a:endParaRPr lang="en-US" sz="4800" dirty="0">
              <a:solidFill>
                <a:schemeClr val="accent5"/>
              </a:solidFill>
              <a:uFillTx/>
            </a:endParaRPr>
          </a:p>
        </p:txBody>
      </p:sp>
      <p:sp>
        <p:nvSpPr>
          <p:cNvPr id="5" name="文字方塊 4"/>
          <p:cNvSpPr txBox="1">
            <a:spLocks/>
          </p:cNvSpPr>
          <p:nvPr/>
        </p:nvSpPr>
        <p:spPr>
          <a:xfrm>
            <a:off x="3359696" y="1484784"/>
            <a:ext cx="5184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抽象的表現形式</a:t>
            </a:r>
            <a:endParaRPr lang="en-US" altLang="zh-TW" dirty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266700" indent="-2667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簡化的現實：對世界的看法、對現實的想像</a:t>
            </a:r>
          </a:p>
          <a:p>
            <a:pPr marL="266700" indent="-2667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溝通的基礎、決策的工具：溝通、規劃、決策</a:t>
            </a:r>
            <a:endParaRPr lang="en-US" altLang="zh-TW" dirty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266700" indent="-2667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明白顯示重點、結構、趨勢</a:t>
            </a:r>
            <a:endParaRPr lang="en-US" altLang="zh-TW" dirty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>
            <a:spLocks/>
          </p:cNvSpPr>
          <p:nvPr/>
        </p:nvSpPr>
        <p:spPr>
          <a:xfrm>
            <a:off x="3359696" y="3645024"/>
            <a:ext cx="5184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數理、工程函數： 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y = f(x</a:t>
            </a:r>
            <a:r>
              <a:rPr lang="en-US" altLang="zh-TW" baseline="-25000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1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, x</a:t>
            </a:r>
            <a:r>
              <a:rPr lang="en-US" altLang="zh-TW" baseline="-25000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2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, …)</a:t>
            </a:r>
          </a:p>
          <a:p>
            <a:pPr marL="266700" indent="-2667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從已知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過去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推論未知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未來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266700" indent="-2667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預測數值、類別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機率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Arial Rounded MT Bold" panose="020F0704030504030204" pitchFamily="34" charset="0"/>
              <a:ea typeface="標楷體" panose="03000509000000000000" pitchFamily="65" charset="-120"/>
            </a:endParaRPr>
          </a:p>
          <a:p>
            <a:pPr marL="266700" indent="-2667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準確的預測 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誤差越小越好</a:t>
            </a:r>
            <a:r>
              <a:rPr lang="en-US" altLang="zh-TW" dirty="0">
                <a:latin typeface="Arial Rounded MT Bold" panose="020F0704030504030204" pitchFamily="34" charset="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52599" y="3922022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accent5"/>
                </a:solidFill>
                <a:latin typeface="Arial Rounded MT Bold" panose="020F0704030504030204" pitchFamily="34" charset="0"/>
                <a:ea typeface="+mj-ea"/>
              </a:rPr>
              <a:t>預測性</a:t>
            </a:r>
            <a:endParaRPr lang="en-US" altLang="zh-TW" sz="3600" b="1" dirty="0">
              <a:solidFill>
                <a:schemeClr val="accent5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zh-TW" altLang="en-US" sz="3600" b="1" dirty="0">
                <a:solidFill>
                  <a:schemeClr val="accent5"/>
                </a:solidFill>
                <a:latin typeface="Arial Rounded MT Bold" panose="020F0704030504030204" pitchFamily="34" charset="0"/>
                <a:ea typeface="+mj-ea"/>
              </a:rPr>
              <a:t>個體模型</a:t>
            </a:r>
            <a:endParaRPr lang="en-US" sz="3600" b="1" dirty="0">
              <a:solidFill>
                <a:schemeClr val="accent5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52600" y="184482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7030A0"/>
                </a:solidFill>
                <a:latin typeface="Arial Rounded MT Bold" panose="020F0704030504030204" pitchFamily="34" charset="0"/>
                <a:ea typeface="+mj-ea"/>
              </a:rPr>
              <a:t>探索性</a:t>
            </a:r>
            <a:endParaRPr lang="en-US" altLang="zh-TW" sz="3600" b="1" dirty="0">
              <a:solidFill>
                <a:srgbClr val="7030A0"/>
              </a:solidFill>
              <a:latin typeface="Arial Rounded MT Bold" panose="020F0704030504030204" pitchFamily="34" charset="0"/>
              <a:ea typeface="+mj-ea"/>
            </a:endParaRPr>
          </a:p>
          <a:p>
            <a:pPr algn="ctr"/>
            <a:r>
              <a:rPr lang="zh-TW" altLang="en-US" sz="3600" b="1" dirty="0">
                <a:solidFill>
                  <a:srgbClr val="7030A0"/>
                </a:solidFill>
                <a:latin typeface="Arial Rounded MT Bold" panose="020F0704030504030204" pitchFamily="34" charset="0"/>
                <a:ea typeface="+mj-ea"/>
              </a:rPr>
              <a:t>整體模型</a:t>
            </a:r>
            <a:endParaRPr lang="en-US" sz="3600" b="1" dirty="0">
              <a:solidFill>
                <a:srgbClr val="7030A0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832007" y="419902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accent5"/>
                </a:solidFill>
                <a:latin typeface="Arial Rounded MT Bold" panose="020F0704030504030204" pitchFamily="34" charset="0"/>
                <a:ea typeface="+mj-ea"/>
              </a:rPr>
              <a:t>戰術設計</a:t>
            </a:r>
            <a:endParaRPr lang="en-US" sz="3600" b="1" dirty="0">
              <a:solidFill>
                <a:schemeClr val="accent5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832009" y="2038781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7030A0"/>
                </a:solidFill>
                <a:latin typeface="Arial Rounded MT Bold" panose="020F0704030504030204" pitchFamily="34" charset="0"/>
                <a:ea typeface="+mj-ea"/>
              </a:rPr>
              <a:t>策略規劃</a:t>
            </a:r>
            <a:endParaRPr lang="en-US" sz="3600" b="1" dirty="0">
              <a:solidFill>
                <a:srgbClr val="7030A0"/>
              </a:solidFill>
              <a:latin typeface="Arial Rounded MT Bold" panose="020F0704030504030204" pitchFamily="34" charset="0"/>
              <a:ea typeface="+mj-ea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39416" y="3429000"/>
            <a:ext cx="1051316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7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5400" y="318979"/>
            <a:ext cx="10729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4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方法、參數、模型、係數</a:t>
            </a:r>
            <a:endParaRPr lang="en-US" altLang="zh-TW" sz="4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196752"/>
            <a:ext cx="3744416" cy="294242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861015" y="4515957"/>
            <a:ext cx="84157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000" b="1" dirty="0">
                <a:solidFill>
                  <a:srgbClr val="E68422"/>
                </a:solidFill>
                <a:ea typeface="+mj-ea"/>
              </a:rPr>
              <a:t>直方圖</a:t>
            </a:r>
            <a:r>
              <a:rPr lang="en-US" altLang="zh-TW" sz="2000" b="1" dirty="0">
                <a:ea typeface="+mj-ea"/>
              </a:rPr>
              <a:t>: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13634" y="5482033"/>
            <a:ext cx="161101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2000" b="1" dirty="0">
                <a:solidFill>
                  <a:srgbClr val="E68422"/>
                </a:solidFill>
                <a:ea typeface="+mj-ea"/>
              </a:rPr>
              <a:t>平滑密度函數</a:t>
            </a:r>
            <a:r>
              <a:rPr lang="en-US" altLang="zh-TW" sz="2000" b="1" dirty="0">
                <a:ea typeface="+mj-ea"/>
              </a:rPr>
              <a:t>:</a:t>
            </a:r>
            <a:endParaRPr lang="en-US" b="1" dirty="0">
              <a:latin typeface="Arial Rounded MT Bold" panose="020F0704030504030204" pitchFamily="34" charset="0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5900003" y="5402271"/>
                <a:ext cx="2721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00B0F0"/>
                    </a:solidFill>
                    <a:ea typeface="+mj-ea"/>
                  </a:rPr>
                  <a:t>係數</a:t>
                </a:r>
                <a:r>
                  <a:rPr lang="zh-TW" altLang="en-US" sz="2400" b="1" dirty="0">
                    <a:ea typeface="+mj-ea"/>
                  </a:rPr>
                  <a:t>：</a:t>
                </a:r>
                <a14:m>
                  <m:oMath xmlns:m="http://schemas.openxmlformats.org/officeDocument/2006/math">
                    <m:r>
                      <a:rPr lang="zh-TW" altLang="en-US" sz="2400" b="1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+mj-ea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𝒂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𝝁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003" y="5402271"/>
                <a:ext cx="2721642" cy="369332"/>
              </a:xfrm>
              <a:prstGeom prst="rect">
                <a:avLst/>
              </a:prstGeom>
              <a:blipFill>
                <a:blip r:embed="rId3"/>
                <a:stretch>
                  <a:fillRect l="-6951" t="-22951" r="-4484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796660" y="4276192"/>
                <a:ext cx="1123384" cy="7843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𝑲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𝒉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660" y="4276192"/>
                <a:ext cx="1123384" cy="78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774600" y="5243762"/>
                <a:ext cx="1496820" cy="78431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33CCFF"/>
                                  </a:solidFill>
                                  <a:latin typeface="Cambria Math" panose="02040503050406030204" pitchFamily="18" charset="0"/>
                                  <a:ea typeface="+mj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+mj-e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1" dirty="0"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00" y="5243762"/>
                <a:ext cx="1496820" cy="78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6288716" y="2779030"/>
            <a:ext cx="1944216" cy="994102"/>
            <a:chOff x="3371815" y="2643135"/>
            <a:chExt cx="1944216" cy="994102"/>
          </a:xfrm>
        </p:grpSpPr>
        <p:pic>
          <p:nvPicPr>
            <p:cNvPr id="20" name="Picture 4" descr="Gears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193" y="2643135"/>
              <a:ext cx="1325468" cy="994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流程圖: 人工作業 20"/>
            <p:cNvSpPr/>
            <p:nvPr/>
          </p:nvSpPr>
          <p:spPr>
            <a:xfrm>
              <a:off x="3371815" y="2708920"/>
              <a:ext cx="1944216" cy="900100"/>
            </a:xfrm>
            <a:prstGeom prst="flowChartManualOperation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TW" i="1" dirty="0">
                <a:solidFill>
                  <a:schemeClr val="bg1"/>
                </a:solidFill>
                <a:latin typeface="Cambria Math"/>
              </a:endParaRPr>
            </a:p>
          </p:txBody>
        </p:sp>
      </p:grpSp>
      <p:cxnSp>
        <p:nvCxnSpPr>
          <p:cNvPr id="17" name="直線單箭頭接點 16"/>
          <p:cNvCxnSpPr/>
          <p:nvPr/>
        </p:nvCxnSpPr>
        <p:spPr>
          <a:xfrm>
            <a:off x="7260824" y="2418990"/>
            <a:ext cx="0" cy="360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7260824" y="3868896"/>
            <a:ext cx="0" cy="360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306606" y="1490678"/>
            <a:ext cx="1908436" cy="859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TW" b="0" i="1" dirty="0">
              <a:solidFill>
                <a:schemeClr val="tx1"/>
              </a:solidFill>
              <a:latin typeface="Cambria Math"/>
            </a:endParaRPr>
          </a:p>
        </p:txBody>
      </p:sp>
      <p:sp>
        <p:nvSpPr>
          <p:cNvPr id="33" name="文字方塊 32"/>
          <p:cNvSpPr txBox="1"/>
          <p:nvPr/>
        </p:nvSpPr>
        <p:spPr>
          <a:xfrm flipH="1">
            <a:off x="6510923" y="1697705"/>
            <a:ext cx="1499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latin typeface="+mj-ea"/>
                <a:ea typeface="+mj-ea"/>
              </a:rPr>
              <a:t>資料</a:t>
            </a:r>
            <a:r>
              <a:rPr lang="en-US" altLang="zh-TW" sz="2000" b="1" dirty="0">
                <a:latin typeface="+mj-ea"/>
                <a:ea typeface="+mj-ea"/>
              </a:rPr>
              <a:t>(</a:t>
            </a:r>
            <a:r>
              <a:rPr lang="en-US" altLang="zh-TW" sz="2000" dirty="0">
                <a:latin typeface="Arial Rounded MT Bold" panose="020F0704030504030204" pitchFamily="34" charset="0"/>
              </a:rPr>
              <a:t>Data)</a:t>
            </a:r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 rot="5400000">
            <a:off x="8265679" y="3170645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 flipH="1">
            <a:off x="4885306" y="2965944"/>
            <a:ext cx="1499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solidFill>
                  <a:srgbClr val="E68422"/>
                </a:solidFill>
                <a:latin typeface="+mj-ea"/>
                <a:ea typeface="+mj-ea"/>
              </a:rPr>
              <a:t>方法</a:t>
            </a:r>
            <a:r>
              <a:rPr lang="en-US" altLang="zh-TW" sz="2000" dirty="0">
                <a:solidFill>
                  <a:srgbClr val="E68422"/>
                </a:solidFill>
                <a:latin typeface="Arial Rounded MT Bold" panose="020F0704030504030204" pitchFamily="34" charset="0"/>
              </a:rPr>
              <a:t>Method</a:t>
            </a:r>
            <a:endParaRPr lang="zh-TW" altLang="en-US" sz="2400" dirty="0">
              <a:solidFill>
                <a:srgbClr val="E6842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flipH="1">
            <a:off x="8370800" y="2965945"/>
            <a:ext cx="3197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參數：複雜</a:t>
            </a:r>
            <a:r>
              <a:rPr lang="en-US" altLang="zh-TW" sz="2400" b="1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</a:t>
            </a:r>
            <a:r>
              <a:rPr lang="zh-TW" altLang="en-US" sz="2400" b="1" dirty="0">
                <a:solidFill>
                  <a:srgbClr val="FF0000"/>
                </a:solidFill>
                <a:latin typeface="+mj-ea"/>
                <a:ea typeface="+mj-ea"/>
              </a:rPr>
              <a:t>準確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Parameter</a:t>
            </a:r>
            <a:endParaRPr lang="zh-TW" altLang="en-US" sz="24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06606" y="4267294"/>
            <a:ext cx="1908436" cy="1112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TW" b="0" i="1" dirty="0">
              <a:solidFill>
                <a:schemeClr val="tx1"/>
              </a:solidFill>
              <a:latin typeface="Cambria Math"/>
            </a:endParaRPr>
          </a:p>
        </p:txBody>
      </p:sp>
      <p:sp>
        <p:nvSpPr>
          <p:cNvPr id="43" name="文字方塊 42"/>
          <p:cNvSpPr txBox="1"/>
          <p:nvPr/>
        </p:nvSpPr>
        <p:spPr>
          <a:xfrm flipH="1">
            <a:off x="6510923" y="4474321"/>
            <a:ext cx="1499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+mj-ea"/>
                <a:ea typeface="+mj-ea"/>
              </a:rPr>
              <a:t>模型</a:t>
            </a:r>
            <a:r>
              <a:rPr lang="en-US" altLang="zh-TW" sz="2000" b="1" dirty="0">
                <a:latin typeface="+mj-ea"/>
                <a:ea typeface="+mj-ea"/>
              </a:rPr>
              <a:t>(</a:t>
            </a:r>
            <a:r>
              <a:rPr lang="en-US" altLang="zh-TW" sz="2000" dirty="0">
                <a:latin typeface="Arial Rounded MT Bold" panose="020F0704030504030204" pitchFamily="34" charset="0"/>
              </a:rPr>
              <a:t>Model)</a:t>
            </a:r>
            <a:endParaRPr lang="zh-TW" altLang="en-U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95400" y="318979"/>
            <a:ext cx="10729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4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方法、參數、模型、係數</a:t>
            </a:r>
            <a:endParaRPr lang="en-US" altLang="zh-TW" sz="4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407106" y="5428243"/>
                <a:ext cx="28595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00B0F0"/>
                    </a:solidFill>
                    <a:ea typeface="+mj-ea"/>
                  </a:rPr>
                  <a:t>係數</a:t>
                </a:r>
                <a:r>
                  <a:rPr lang="zh-TW" altLang="en-US" sz="2400" b="1" dirty="0">
                    <a:ea typeface="+mj-ea"/>
                  </a:rPr>
                  <a:t>：</a:t>
                </a:r>
                <a14:m>
                  <m:oMath xmlns:m="http://schemas.openxmlformats.org/officeDocument/2006/math">
                    <m:r>
                      <a:rPr lang="zh-TW" altLang="en-US" sz="2400" b="1" i="1" smtClean="0"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+mj-ea"/>
                      </a:rPr>
                      <m:t>{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+mj-ea"/>
                      </a:rPr>
                      <m:t>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+mj-ea"/>
                      </a:rPr>
                      <m:t>,…,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𝒌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106" y="5428243"/>
                <a:ext cx="2859565" cy="369332"/>
              </a:xfrm>
              <a:prstGeom prst="rect">
                <a:avLst/>
              </a:prstGeom>
              <a:blipFill>
                <a:blip r:embed="rId2"/>
                <a:stretch>
                  <a:fillRect l="-6397" t="-22951" r="-4051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群組 15"/>
          <p:cNvGrpSpPr/>
          <p:nvPr/>
        </p:nvGrpSpPr>
        <p:grpSpPr>
          <a:xfrm>
            <a:off x="6864781" y="2779030"/>
            <a:ext cx="1944216" cy="994102"/>
            <a:chOff x="3371815" y="2643135"/>
            <a:chExt cx="1944216" cy="994102"/>
          </a:xfrm>
        </p:grpSpPr>
        <p:pic>
          <p:nvPicPr>
            <p:cNvPr id="20" name="Picture 4" descr="Gears"/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193" y="2643135"/>
              <a:ext cx="1325468" cy="994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流程圖: 人工作業 20"/>
            <p:cNvSpPr/>
            <p:nvPr/>
          </p:nvSpPr>
          <p:spPr>
            <a:xfrm>
              <a:off x="3371815" y="2708920"/>
              <a:ext cx="1944216" cy="900100"/>
            </a:xfrm>
            <a:prstGeom prst="flowChartManualOperation">
              <a:avLst/>
            </a:pr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zh-TW" i="1" dirty="0">
                <a:solidFill>
                  <a:schemeClr val="bg1"/>
                </a:solidFill>
                <a:latin typeface="Cambria Math"/>
              </a:endParaRPr>
            </a:p>
          </p:txBody>
        </p:sp>
      </p:grpSp>
      <p:cxnSp>
        <p:nvCxnSpPr>
          <p:cNvPr id="17" name="直線單箭頭接點 16"/>
          <p:cNvCxnSpPr/>
          <p:nvPr/>
        </p:nvCxnSpPr>
        <p:spPr>
          <a:xfrm>
            <a:off x="7836889" y="2418990"/>
            <a:ext cx="0" cy="360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7836889" y="3868896"/>
            <a:ext cx="0" cy="36004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882671" y="1490678"/>
            <a:ext cx="1908436" cy="8596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TW" b="0" i="1" dirty="0">
              <a:solidFill>
                <a:schemeClr val="tx1"/>
              </a:solidFill>
              <a:latin typeface="Cambria Math"/>
            </a:endParaRPr>
          </a:p>
        </p:txBody>
      </p:sp>
      <p:sp>
        <p:nvSpPr>
          <p:cNvPr id="33" name="文字方塊 32"/>
          <p:cNvSpPr txBox="1"/>
          <p:nvPr/>
        </p:nvSpPr>
        <p:spPr>
          <a:xfrm flipH="1">
            <a:off x="7086988" y="1697705"/>
            <a:ext cx="1499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latin typeface="+mj-ea"/>
                <a:ea typeface="+mj-ea"/>
              </a:rPr>
              <a:t>資料</a:t>
            </a:r>
            <a:r>
              <a:rPr lang="en-US" altLang="zh-TW" sz="2000" b="1" dirty="0">
                <a:latin typeface="+mj-ea"/>
                <a:ea typeface="+mj-ea"/>
              </a:rPr>
              <a:t>(</a:t>
            </a:r>
            <a:r>
              <a:rPr lang="en-US" altLang="zh-TW" sz="2000" dirty="0">
                <a:latin typeface="Arial Rounded MT Bold" panose="020F0704030504030204" pitchFamily="34" charset="0"/>
              </a:rPr>
              <a:t>Data)</a:t>
            </a:r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 rot="5400000">
            <a:off x="8841744" y="3170645"/>
            <a:ext cx="0" cy="3600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 flipH="1">
            <a:off x="5807968" y="2965944"/>
            <a:ext cx="1153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b="1" dirty="0">
                <a:solidFill>
                  <a:srgbClr val="E68422"/>
                </a:solidFill>
                <a:latin typeface="+mj-ea"/>
                <a:ea typeface="+mj-ea"/>
              </a:rPr>
              <a:t>方法</a:t>
            </a:r>
            <a:r>
              <a:rPr lang="en-US" altLang="zh-TW" sz="2000" dirty="0">
                <a:solidFill>
                  <a:srgbClr val="E68422"/>
                </a:solidFill>
                <a:latin typeface="Arial Rounded MT Bold" panose="020F0704030504030204" pitchFamily="34" charset="0"/>
              </a:rPr>
              <a:t>Method</a:t>
            </a:r>
            <a:endParaRPr lang="zh-TW" altLang="en-US" sz="2400" dirty="0">
              <a:solidFill>
                <a:srgbClr val="E68422"/>
              </a:solidFill>
              <a:latin typeface="Arial Rounded MT Bold" panose="020F07040305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 flipH="1">
                <a:off x="8946865" y="2965945"/>
                <a:ext cx="31978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參數：複雜</a:t>
                </a:r>
                <a:r>
                  <a:rPr lang="en-US" altLang="zh-TW" sz="2400" b="1" dirty="0">
                    <a:solidFill>
                      <a:srgbClr val="FF0000"/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</a:t>
                </a:r>
                <a:r>
                  <a:rPr lang="zh-TW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準確</a:t>
                </a:r>
              </a:p>
              <a:p>
                <a:r>
                  <a:rPr lang="en-US" altLang="zh-TW" sz="2000" dirty="0">
                    <a:solidFill>
                      <a:srgbClr val="FF0000"/>
                    </a:solidFill>
                    <a:latin typeface="Arial Rounded MT Bold" panose="020F0704030504030204" pitchFamily="34" charset="0"/>
                  </a:rPr>
                  <a:t>Parameter 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  <a:latin typeface="Arial Rounded MT Bold" panose="020F0704030504030204" pitchFamily="34" charset="0"/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  <a:latin typeface="Arial Rounded MT Bold" panose="020F0704030504030204" pitchFamily="34" charset="0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946865" y="2965945"/>
                <a:ext cx="3197807" cy="769441"/>
              </a:xfrm>
              <a:prstGeom prst="rect">
                <a:avLst/>
              </a:prstGeom>
              <a:blipFill>
                <a:blip r:embed="rId4"/>
                <a:stretch>
                  <a:fillRect l="-3053" t="-5556" b="-13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6882671" y="4267294"/>
            <a:ext cx="1908436" cy="1112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TW" b="0" i="1" dirty="0">
              <a:solidFill>
                <a:schemeClr val="tx1"/>
              </a:solidFill>
              <a:latin typeface="Cambria Math"/>
            </a:endParaRPr>
          </a:p>
        </p:txBody>
      </p:sp>
      <p:sp>
        <p:nvSpPr>
          <p:cNvPr id="43" name="文字方塊 42"/>
          <p:cNvSpPr txBox="1"/>
          <p:nvPr/>
        </p:nvSpPr>
        <p:spPr>
          <a:xfrm flipH="1">
            <a:off x="7086988" y="4474321"/>
            <a:ext cx="14998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+mj-ea"/>
                <a:ea typeface="+mj-ea"/>
              </a:rPr>
              <a:t>模型</a:t>
            </a:r>
            <a:r>
              <a:rPr lang="en-US" altLang="zh-TW" sz="2000" b="1" dirty="0">
                <a:latin typeface="+mj-ea"/>
                <a:ea typeface="+mj-ea"/>
              </a:rPr>
              <a:t>(</a:t>
            </a:r>
            <a:r>
              <a:rPr lang="en-US" altLang="zh-TW" sz="2000" dirty="0">
                <a:latin typeface="Arial Rounded MT Bold" panose="020F0704030504030204" pitchFamily="34" charset="0"/>
              </a:rPr>
              <a:t>Model)</a:t>
            </a:r>
            <a:endParaRPr lang="zh-TW" alt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251" y="1844823"/>
            <a:ext cx="4498653" cy="4498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919536" y="1425053"/>
                <a:ext cx="3709029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2400" b="1" i="1" smtClean="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33CC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33CC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33CC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+mj-ea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33CC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33CC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33CC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uFillTx/>
                          <a:latin typeface="Cambria Math" panose="02040503050406030204" pitchFamily="18" charset="0"/>
                          <a:ea typeface="+mj-ea"/>
                        </a:rPr>
                        <m:t>+…+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33CC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33CC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33CC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𝒌</m:t>
                          </m:r>
                        </m:sub>
                      </m:sSub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𝒌</m:t>
                          </m:r>
                        </m:sup>
                      </m:sSubSup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uFillTx/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1425053"/>
                <a:ext cx="3709029" cy="4033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89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60" y="1265312"/>
            <a:ext cx="5260032" cy="5260032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127448" y="332656"/>
            <a:ext cx="10297144" cy="864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effectLst>
                  <a:outerShdw blurRad="63500" dist="38100" dir="5400000" algn="t" rotWithShape="0">
                    <a:srgbClr val="000000">
                      <a:alpha val="25000"/>
                    </a:srgbClr>
                  </a:outerShdw>
                </a:effectLst>
                <a:uFillTx/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誤差與變異 </a:t>
            </a:r>
            <a:r>
              <a:rPr lang="en-US" altLang="zh-TW" sz="4800" dirty="0">
                <a:sym typeface="Wingdings" panose="05000000000000000000" pitchFamily="2" charset="2"/>
              </a:rPr>
              <a:t></a:t>
            </a:r>
            <a:r>
              <a:rPr lang="zh-TW" altLang="en-US" sz="4800" dirty="0">
                <a:sym typeface="Wingdings" panose="05000000000000000000" pitchFamily="2" charset="2"/>
              </a:rPr>
              <a:t> 模型的正確性</a:t>
            </a:r>
            <a:endParaRPr lang="en-US" sz="4800" dirty="0"/>
          </a:p>
        </p:txBody>
      </p:sp>
      <p:sp>
        <p:nvSpPr>
          <p:cNvPr id="6" name="右大括弧 5"/>
          <p:cNvSpPr/>
          <p:nvPr/>
        </p:nvSpPr>
        <p:spPr>
          <a:xfrm>
            <a:off x="4306432" y="2441019"/>
            <a:ext cx="144016" cy="718252"/>
          </a:xfrm>
          <a:prstGeom prst="rightBrace">
            <a:avLst>
              <a:gd name="adj1" fmla="val 27007"/>
              <a:gd name="adj2" fmla="val 50000"/>
            </a:avLst>
          </a:prstGeom>
          <a:ln w="12700">
            <a:solidFill>
              <a:srgbClr val="FF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右大括弧 6"/>
          <p:cNvSpPr/>
          <p:nvPr/>
        </p:nvSpPr>
        <p:spPr>
          <a:xfrm flipH="1">
            <a:off x="4079619" y="2441019"/>
            <a:ext cx="144016" cy="211128"/>
          </a:xfrm>
          <a:prstGeom prst="rightBrace">
            <a:avLst>
              <a:gd name="adj1" fmla="val 12241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15664" y="2576574"/>
                <a:ext cx="15563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𝝐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FF"/>
                          </a:solidFill>
                          <a:uFillTx/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FF"/>
                          </a:solidFill>
                          <a:uFillTx/>
                          <a:latin typeface="Cambria Math" panose="02040503050406030204" pitchFamily="18" charset="0"/>
                          <a:ea typeface="+mj-ea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1" i="1" smtClean="0">
                              <a:solidFill>
                                <a:srgbClr val="FF00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FF00FF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FF00FF"/>
                  </a:solidFill>
                  <a:uFillTx/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64" y="2576574"/>
                <a:ext cx="1556388" cy="369332"/>
              </a:xfrm>
              <a:prstGeom prst="rect">
                <a:avLst/>
              </a:prstGeom>
              <a:blipFill>
                <a:blip r:embed="rId3"/>
                <a:stretch>
                  <a:fillRect l="-2344" r="-33594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23592" y="2296551"/>
                <a:ext cx="16525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𝝐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70C0"/>
                          </a:solidFill>
                          <a:uFillTx/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70C0"/>
                          </a:solidFill>
                          <a:uFillTx/>
                          <a:latin typeface="Cambria Math" panose="02040503050406030204" pitchFamily="18" charset="0"/>
                          <a:ea typeface="+mj-ea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uFillTx/>
                                  <a:latin typeface="Cambria Math" panose="02040503050406030204" pitchFamily="18" charset="0"/>
                                  <a:ea typeface="+mj-ea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uFillTx/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296551"/>
                <a:ext cx="1652504" cy="369332"/>
              </a:xfrm>
              <a:prstGeom prst="rect">
                <a:avLst/>
              </a:prstGeom>
              <a:blipFill>
                <a:blip r:embed="rId4"/>
                <a:stretch>
                  <a:fillRect l="-2214" t="-16667" r="-3321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84032" y="1505914"/>
                <a:ext cx="3641061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57FF"/>
                          </a:solidFill>
                          <a:uFillTx/>
                          <a:latin typeface="Cambria Math" panose="02040503050406030204" pitchFamily="18" charset="0"/>
                          <a:ea typeface="+mj-ea"/>
                        </a:rPr>
                        <m:t>𝑺𝑺𝑻</m:t>
                      </m:r>
                      <m:r>
                        <a:rPr lang="en-US" sz="2000" b="1" i="1" smtClean="0">
                          <a:uFillTx/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1" i="1" smtClean="0"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sz="2000" b="1" i="1" smtClean="0">
                          <a:uFillTx/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sz="2000" b="1" i="1" smtClean="0">
                          <a:uFillTx/>
                          <a:latin typeface="Cambria Math" panose="02040503050406030204" pitchFamily="18" charset="0"/>
                          <a:ea typeface="+mj-ea"/>
                        </a:rPr>
                        <m:t>𝑺𝑺𝑹</m:t>
                      </m:r>
                      <m:r>
                        <a:rPr lang="en-US" sz="2000" b="1" i="1" smtClean="0">
                          <a:uFillTx/>
                          <a:latin typeface="Cambria Math" panose="02040503050406030204" pitchFamily="18" charset="0"/>
                          <a:ea typeface="+mj-ea"/>
                        </a:rPr>
                        <m:t>+</m:t>
                      </m:r>
                      <m:r>
                        <a:rPr lang="en-US" sz="2000" b="1" i="1" smtClean="0">
                          <a:uFillTx/>
                          <a:latin typeface="Cambria Math" panose="02040503050406030204" pitchFamily="18" charset="0"/>
                          <a:ea typeface="+mj-ea"/>
                        </a:rPr>
                        <m:t>𝑺𝑺𝑬</m:t>
                      </m:r>
                    </m:oMath>
                  </m:oMathPara>
                </a14:m>
                <a:endParaRPr lang="en-US" sz="2000" b="1" dirty="0">
                  <a:uFillTx/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1505914"/>
                <a:ext cx="3641061" cy="746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384032" y="2462984"/>
                <a:ext cx="2157707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uFillTx/>
                          <a:latin typeface="Cambria Math" panose="02040503050406030204" pitchFamily="18" charset="0"/>
                          <a:ea typeface="+mj-ea"/>
                        </a:rPr>
                        <m:t>𝑺𝑺𝑬</m:t>
                      </m:r>
                      <m:r>
                        <a:rPr lang="en-US" sz="2000" b="1" i="1" smtClean="0">
                          <a:uFillTx/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1" i="1" smtClean="0"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>
                  <a:uFillTx/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2462984"/>
                <a:ext cx="2157707" cy="746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384032" y="3434386"/>
                <a:ext cx="1608837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𝑹</m:t>
                          </m:r>
                        </m:e>
                        <m:sup>
                          <m:r>
                            <a:rPr lang="en-US" sz="2000" b="1" i="1" smtClean="0">
                              <a:uFillTx/>
                              <a:latin typeface="Cambria Math" panose="02040503050406030204" pitchFamily="18" charset="0"/>
                              <a:ea typeface="+mj-ea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uFillTx/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  <a:ea typeface="+mj-ea"/>
                        </a:rPr>
                        <m:t>1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𝑺𝑺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𝑺𝑺𝑻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uFillTx/>
                  <a:latin typeface="Arial Rounded MT Bold" panose="020F0704030504030204" pitchFamily="34" charset="0"/>
                  <a:ea typeface="+mj-ea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3434386"/>
                <a:ext cx="1608837" cy="578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標題 1"/>
          <p:cNvSpPr txBox="1">
            <a:spLocks/>
          </p:cNvSpPr>
          <p:nvPr/>
        </p:nvSpPr>
        <p:spPr>
          <a:xfrm>
            <a:off x="6384032" y="4581128"/>
            <a:ext cx="3888432" cy="864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effectLst>
                  <a:outerShdw blurRad="63500" dist="38100" dir="5400000" algn="t" rotWithShape="0">
                    <a:srgbClr val="000000">
                      <a:alpha val="25000"/>
                    </a:srgbClr>
                  </a:outerShdw>
                </a:effectLst>
                <a:uFillTx/>
                <a:latin typeface="Arial Rounded MT Bold" panose="020F0704030504030204" pitchFamily="34" charset="0"/>
                <a:ea typeface="+mj-ea"/>
                <a:cs typeface="+mj-cs"/>
              </a:defRPr>
            </a:lvl1pPr>
          </a:lstStyle>
          <a:p>
            <a:r>
              <a:rPr lang="zh-TW" altLang="en-US" sz="4800" dirty="0"/>
              <a:t>變異數分析</a:t>
            </a:r>
            <a:endParaRPr lang="en-US" sz="4800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1127448" y="3159271"/>
            <a:ext cx="4248472" cy="0"/>
          </a:xfrm>
          <a:prstGeom prst="line">
            <a:avLst/>
          </a:prstGeom>
          <a:ln w="28575">
            <a:solidFill>
              <a:srgbClr val="FF57FF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2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711624" y="396002"/>
            <a:ext cx="5907694" cy="81256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TW" altLang="en-US" sz="4800" b="1" dirty="0">
                <a:effectLst/>
                <a:latin typeface="+mj-ea"/>
              </a:rPr>
              <a:t>行銷資料分析流程</a:t>
            </a:r>
            <a:endParaRPr lang="en-US" altLang="zh-TW" sz="4800" b="1" dirty="0">
              <a:effectLst/>
              <a:latin typeface="+mj-ea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176120" y="1556792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選擇行銷重點</a:t>
            </a:r>
            <a:endParaRPr lang="en-US" altLang="zh-TW" sz="2000" b="1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206998" y="3396834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設計行銷方案</a:t>
            </a:r>
            <a:endParaRPr lang="en-US" altLang="zh-TW" sz="2000" b="1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7206998" y="4316856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選擇工具物件</a:t>
            </a:r>
            <a:endParaRPr lang="en-US" altLang="zh-TW" sz="2000" b="1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206998" y="2476813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設定經營目標</a:t>
            </a:r>
            <a:endParaRPr lang="en-US" altLang="zh-TW" sz="2000" b="1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7176120" y="5236878"/>
            <a:ext cx="1744571" cy="73694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rPr>
              <a:t>估計成本效益</a:t>
            </a:r>
            <a:endParaRPr lang="en-US" altLang="zh-TW" sz="2000" b="1" dirty="0">
              <a:ln w="0"/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+mj-ea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2647928" y="1556792"/>
            <a:ext cx="3786620" cy="1639541"/>
            <a:chOff x="2647928" y="1556792"/>
            <a:chExt cx="3786620" cy="1639541"/>
          </a:xfrm>
        </p:grpSpPr>
        <p:sp>
          <p:nvSpPr>
            <p:cNvPr id="3" name="五邊形 2"/>
            <p:cNvSpPr/>
            <p:nvPr/>
          </p:nvSpPr>
          <p:spPr>
            <a:xfrm>
              <a:off x="4994388" y="1556792"/>
              <a:ext cx="1440160" cy="750903"/>
            </a:xfrm>
            <a:prstGeom prst="homePlate">
              <a:avLst>
                <a:gd name="adj" fmla="val 40511"/>
              </a:avLst>
            </a:prstGeom>
            <a:solidFill>
              <a:srgbClr val="EFEF3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ln w="0"/>
                  <a:solidFill>
                    <a:srgbClr val="00B050"/>
                  </a:solidFill>
                  <a:latin typeface="Arial Black" panose="020B0A04020102020204" pitchFamily="34" charset="0"/>
                  <a:ea typeface="+mj-ea"/>
                </a:rPr>
                <a:t>分群屬性</a:t>
              </a:r>
              <a:endParaRPr lang="en-US" sz="2000" b="1" dirty="0">
                <a:ln w="0"/>
                <a:solidFill>
                  <a:srgbClr val="00B05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9" name="五邊形 8"/>
            <p:cNvSpPr/>
            <p:nvPr/>
          </p:nvSpPr>
          <p:spPr>
            <a:xfrm>
              <a:off x="4994388" y="2445430"/>
              <a:ext cx="1440160" cy="750903"/>
            </a:xfrm>
            <a:prstGeom prst="homePlate">
              <a:avLst>
                <a:gd name="adj" fmla="val 35767"/>
              </a:avLst>
            </a:prstGeom>
            <a:solidFill>
              <a:srgbClr val="EFEF3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ln w="0"/>
                  <a:solidFill>
                    <a:srgbClr val="00B050"/>
                  </a:solidFill>
                  <a:latin typeface="Arial Black" panose="020B0A04020102020204" pitchFamily="34" charset="0"/>
                  <a:ea typeface="+mj-ea"/>
                </a:rPr>
                <a:t>群間動態</a:t>
              </a:r>
              <a:endParaRPr lang="en-US" sz="2000" b="1" dirty="0">
                <a:ln w="0"/>
                <a:solidFill>
                  <a:srgbClr val="00B05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0" name="五邊形 9"/>
            <p:cNvSpPr/>
            <p:nvPr/>
          </p:nvSpPr>
          <p:spPr>
            <a:xfrm>
              <a:off x="3482220" y="1914212"/>
              <a:ext cx="1440160" cy="1008112"/>
            </a:xfrm>
            <a:prstGeom prst="homePlate">
              <a:avLst>
                <a:gd name="adj" fmla="val 37631"/>
              </a:avLst>
            </a:prstGeom>
            <a:solidFill>
              <a:srgbClr val="EFEF3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ln w="0"/>
                  <a:solidFill>
                    <a:srgbClr val="00B050"/>
                  </a:solidFill>
                  <a:latin typeface="Arial Black" panose="020B0A04020102020204" pitchFamily="34" charset="0"/>
                  <a:ea typeface="+mj-ea"/>
                </a:rPr>
                <a:t>整體</a:t>
              </a:r>
              <a:endParaRPr lang="en-US" altLang="zh-TW" sz="2000" b="1" dirty="0">
                <a:ln w="0"/>
                <a:solidFill>
                  <a:srgbClr val="00B050"/>
                </a:solidFill>
                <a:latin typeface="Arial Black" panose="020B0A04020102020204" pitchFamily="34" charset="0"/>
                <a:ea typeface="+mj-ea"/>
              </a:endParaRPr>
            </a:p>
            <a:p>
              <a:pPr algn="ctr"/>
              <a:r>
                <a:rPr lang="zh-TW" altLang="en-US" sz="2000" b="1" dirty="0">
                  <a:ln w="0"/>
                  <a:solidFill>
                    <a:srgbClr val="00B050"/>
                  </a:solidFill>
                  <a:latin typeface="Arial Black" panose="020B0A04020102020204" pitchFamily="34" charset="0"/>
                  <a:ea typeface="+mj-ea"/>
                </a:rPr>
                <a:t>結構趨勢</a:t>
              </a:r>
              <a:endParaRPr lang="en-US" sz="2000" b="1" dirty="0">
                <a:ln w="0"/>
                <a:solidFill>
                  <a:srgbClr val="00B05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647928" y="1807844"/>
              <a:ext cx="861774" cy="12208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4400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探索</a:t>
              </a:r>
              <a:endParaRPr lang="en-US" sz="44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617032" y="3381534"/>
            <a:ext cx="2301934" cy="2523274"/>
            <a:chOff x="4617032" y="3381534"/>
            <a:chExt cx="2301934" cy="2523274"/>
          </a:xfrm>
        </p:grpSpPr>
        <p:sp>
          <p:nvSpPr>
            <p:cNvPr id="11" name="五邊形 10"/>
            <p:cNvSpPr/>
            <p:nvPr/>
          </p:nvSpPr>
          <p:spPr>
            <a:xfrm>
              <a:off x="5478806" y="3381534"/>
              <a:ext cx="1440160" cy="750903"/>
            </a:xfrm>
            <a:prstGeom prst="homePlate">
              <a:avLst>
                <a:gd name="adj" fmla="val 40511"/>
              </a:avLst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ln w="0"/>
                  <a:solidFill>
                    <a:srgbClr val="7030A0"/>
                  </a:solidFill>
                  <a:latin typeface="Arial Black" panose="020B0A04020102020204" pitchFamily="34" charset="0"/>
                  <a:ea typeface="+mj-ea"/>
                </a:rPr>
                <a:t>回購機率</a:t>
              </a:r>
              <a:endParaRPr lang="en-US" sz="2000" b="1" dirty="0">
                <a:ln w="0"/>
                <a:solidFill>
                  <a:srgbClr val="7030A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2" name="五邊形 11"/>
            <p:cNvSpPr/>
            <p:nvPr/>
          </p:nvSpPr>
          <p:spPr>
            <a:xfrm>
              <a:off x="5478806" y="4270172"/>
              <a:ext cx="1440160" cy="750903"/>
            </a:xfrm>
            <a:prstGeom prst="homePlate">
              <a:avLst>
                <a:gd name="adj" fmla="val 35767"/>
              </a:avLst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ln w="0"/>
                  <a:solidFill>
                    <a:srgbClr val="7030A0"/>
                  </a:solidFill>
                  <a:latin typeface="Arial Black" panose="020B0A04020102020204" pitchFamily="34" charset="0"/>
                  <a:ea typeface="+mj-ea"/>
                </a:rPr>
                <a:t>預期獲利</a:t>
              </a:r>
              <a:endParaRPr lang="en-US" sz="2000" b="1" dirty="0">
                <a:ln w="0"/>
                <a:solidFill>
                  <a:srgbClr val="7030A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3" name="五邊形 12"/>
            <p:cNvSpPr/>
            <p:nvPr/>
          </p:nvSpPr>
          <p:spPr>
            <a:xfrm>
              <a:off x="5478806" y="5153905"/>
              <a:ext cx="1440160" cy="750903"/>
            </a:xfrm>
            <a:prstGeom prst="homePlate">
              <a:avLst>
                <a:gd name="adj" fmla="val 35767"/>
              </a:avLst>
            </a:prstGeom>
            <a:solidFill>
              <a:srgbClr val="7030A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>
                  <a:ln w="0"/>
                  <a:solidFill>
                    <a:srgbClr val="7030A0"/>
                  </a:solidFill>
                  <a:latin typeface="Arial Black" panose="020B0A04020102020204" pitchFamily="34" charset="0"/>
                  <a:ea typeface="+mj-ea"/>
                </a:rPr>
                <a:t>終生價值</a:t>
              </a:r>
              <a:endParaRPr lang="en-US" sz="2000" b="1" dirty="0">
                <a:ln w="0"/>
                <a:solidFill>
                  <a:srgbClr val="7030A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617032" y="3632213"/>
              <a:ext cx="861774" cy="12208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4400" dirty="0">
                  <a:solidFill>
                    <a:srgbClr val="7030A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預測</a:t>
              </a:r>
              <a:endParaRPr lang="en-US" sz="4400" dirty="0"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9194613" y="4288890"/>
            <a:ext cx="2318258" cy="1637838"/>
            <a:chOff x="9194613" y="4288890"/>
            <a:chExt cx="2318258" cy="1637838"/>
          </a:xfrm>
        </p:grpSpPr>
        <p:sp>
          <p:nvSpPr>
            <p:cNvPr id="14" name="向左箭號 13"/>
            <p:cNvSpPr/>
            <p:nvPr/>
          </p:nvSpPr>
          <p:spPr>
            <a:xfrm>
              <a:off x="9194613" y="4288890"/>
              <a:ext cx="1456484" cy="730179"/>
            </a:xfrm>
            <a:prstGeom prst="leftArrow">
              <a:avLst>
                <a:gd name="adj1" fmla="val 100000"/>
                <a:gd name="adj2" fmla="val 42682"/>
              </a:avLst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TW" altLang="en-US" sz="2000" b="1" dirty="0">
                  <a:ln w="0"/>
                  <a:solidFill>
                    <a:srgbClr val="0070C0"/>
                  </a:solidFill>
                  <a:latin typeface="Arial Black" panose="020B0A04020102020204" pitchFamily="34" charset="0"/>
                  <a:ea typeface="+mj-ea"/>
                </a:rPr>
                <a:t>市場模擬</a:t>
              </a:r>
              <a:endParaRPr lang="en-US" sz="2000" b="1" dirty="0">
                <a:ln w="0"/>
                <a:solidFill>
                  <a:srgbClr val="0070C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5" name="向左箭號 14"/>
            <p:cNvSpPr/>
            <p:nvPr/>
          </p:nvSpPr>
          <p:spPr>
            <a:xfrm>
              <a:off x="9194613" y="5196549"/>
              <a:ext cx="1456484" cy="730179"/>
            </a:xfrm>
            <a:prstGeom prst="leftArrow">
              <a:avLst>
                <a:gd name="adj1" fmla="val 100000"/>
                <a:gd name="adj2" fmla="val 42682"/>
              </a:avLst>
            </a:prstGeom>
            <a:solidFill>
              <a:srgbClr val="00B0F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TW" altLang="en-US" sz="2000" b="1" dirty="0">
                  <a:ln w="0"/>
                  <a:solidFill>
                    <a:srgbClr val="0070C0"/>
                  </a:solidFill>
                  <a:latin typeface="Arial Black" panose="020B0A04020102020204" pitchFamily="34" charset="0"/>
                  <a:ea typeface="+mj-ea"/>
                </a:rPr>
                <a:t>策略優化</a:t>
              </a:r>
              <a:endParaRPr lang="en-US" sz="2000" b="1" dirty="0">
                <a:ln w="0"/>
                <a:solidFill>
                  <a:srgbClr val="0070C0"/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0651097" y="4496138"/>
              <a:ext cx="861774" cy="12208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TW" altLang="en-US" sz="4400" dirty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模擬</a:t>
              </a:r>
              <a:endParaRPr lang="en-US" sz="44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56" y="2178614"/>
            <a:ext cx="4611718" cy="3111450"/>
          </a:xfrm>
          <a:prstGeom prst="rect">
            <a:avLst/>
          </a:prstGeom>
        </p:spPr>
      </p:pic>
      <p:sp>
        <p:nvSpPr>
          <p:cNvPr id="21" name="向下箭號圖說文字 20"/>
          <p:cNvSpPr/>
          <p:nvPr/>
        </p:nvSpPr>
        <p:spPr>
          <a:xfrm>
            <a:off x="9444355" y="3072391"/>
            <a:ext cx="1234417" cy="1112875"/>
          </a:xfrm>
          <a:prstGeom prst="downArrowCallout">
            <a:avLst/>
          </a:prstGeom>
          <a:solidFill>
            <a:srgbClr val="FF00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TW" altLang="en-US" sz="3600" dirty="0">
                <a:ln w="0"/>
                <a:solidFill>
                  <a:srgbClr val="FF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假設</a:t>
            </a:r>
            <a:endParaRPr lang="en-US" sz="2000" dirty="0">
              <a:ln w="0"/>
              <a:solidFill>
                <a:srgbClr val="FF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176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1589558"/>
            <a:ext cx="4064070" cy="3683447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559496" y="1119196"/>
            <a:ext cx="4778725" cy="4469061"/>
            <a:chOff x="554994" y="1556792"/>
            <a:chExt cx="5390321" cy="482910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994" y="1556792"/>
              <a:ext cx="5390321" cy="482910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863752" y="4941168"/>
              <a:ext cx="1728192" cy="1200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623392" y="180090"/>
            <a:ext cx="1120286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The Sexiest Job of the 21</a:t>
            </a:r>
            <a:r>
              <a:rPr lang="en-US" altLang="zh-TW" sz="4400" b="1" baseline="30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st</a:t>
            </a:r>
            <a:r>
              <a:rPr lang="en-US" altLang="zh-TW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ea typeface="+mj-ea"/>
              </a:rPr>
              <a:t> Century</a:t>
            </a:r>
          </a:p>
        </p:txBody>
      </p:sp>
      <p:sp>
        <p:nvSpPr>
          <p:cNvPr id="14" name="標題 1"/>
          <p:cNvSpPr txBox="1">
            <a:spLocks/>
          </p:cNvSpPr>
          <p:nvPr/>
        </p:nvSpPr>
        <p:spPr>
          <a:xfrm>
            <a:off x="702535" y="5517232"/>
            <a:ext cx="109728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  <a:cs typeface="+mn-cs"/>
              </a:rPr>
              <a:t>Program + Statistics + Business</a:t>
            </a:r>
            <a:endParaRPr lang="en-US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63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B9879-42A6-476C-8418-82466767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E441CD-2620-4449-9688-2D643EA42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1A389420-DAE5-4584-A4B4-9B252989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" y="188640"/>
            <a:ext cx="11637264" cy="6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5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cdn-images-1.medium.com/max/1100/1*mgXvzNcwfpnBawI6XTkVR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692" y="1379731"/>
            <a:ext cx="6802114" cy="3777461"/>
          </a:xfrm>
          <a:prstGeom prst="rect">
            <a:avLst/>
          </a:prstGeom>
        </p:spPr>
      </p:pic>
      <p:sp>
        <p:nvSpPr>
          <p:cNvPr id="21" name="向下箭號 20"/>
          <p:cNvSpPr/>
          <p:nvPr/>
        </p:nvSpPr>
        <p:spPr>
          <a:xfrm>
            <a:off x="7104112" y="4352762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Decision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7104112" y="3650684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Optimization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7104112" y="2948606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Simulation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17" name="向下箭號 16"/>
          <p:cNvSpPr/>
          <p:nvPr/>
        </p:nvSpPr>
        <p:spPr>
          <a:xfrm>
            <a:off x="7104112" y="2246528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Assumption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7104112" y="1544450"/>
            <a:ext cx="1944216" cy="720080"/>
          </a:xfrm>
          <a:prstGeom prst="downArrow">
            <a:avLst>
              <a:gd name="adj1" fmla="val 100000"/>
              <a:gd name="adj2" fmla="val 2752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Prediction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623392" y="5472608"/>
            <a:ext cx="109728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Managers with Data Science Capability </a:t>
            </a:r>
            <a:endParaRPr lang="en-US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23" name="標題 1"/>
          <p:cNvSpPr txBox="1">
            <a:spLocks/>
          </p:cNvSpPr>
          <p:nvPr/>
        </p:nvSpPr>
        <p:spPr>
          <a:xfrm>
            <a:off x="623392" y="186204"/>
            <a:ext cx="109728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zh-TW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Rounded MT Bold" panose="020F0704030504030204" pitchFamily="34" charset="0"/>
              </a:rPr>
              <a:t>Key Talent for Digital Transformation</a:t>
            </a:r>
            <a:endParaRPr lang="en-US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 Rounded MT Bold" panose="020F0704030504030204" pitchFamily="34" charset="0"/>
              <a:cs typeface="+mn-cs"/>
            </a:endParaRPr>
          </a:p>
        </p:txBody>
      </p:sp>
      <p:sp>
        <p:nvSpPr>
          <p:cNvPr id="35" name="向左箭號 34"/>
          <p:cNvSpPr/>
          <p:nvPr/>
        </p:nvSpPr>
        <p:spPr>
          <a:xfrm>
            <a:off x="9447014" y="1472442"/>
            <a:ext cx="2193602" cy="626106"/>
          </a:xfrm>
          <a:prstGeom prst="leftArrow">
            <a:avLst>
              <a:gd name="adj1" fmla="val 100000"/>
              <a:gd name="adj2" fmla="val 24674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Strategy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6" name="向左箭號 35"/>
          <p:cNvSpPr/>
          <p:nvPr/>
        </p:nvSpPr>
        <p:spPr>
          <a:xfrm>
            <a:off x="9447014" y="2202220"/>
            <a:ext cx="2193602" cy="626106"/>
          </a:xfrm>
          <a:prstGeom prst="leftArrow">
            <a:avLst>
              <a:gd name="adj1" fmla="val 100000"/>
              <a:gd name="adj2" fmla="val 2905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Marketing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7" name="向左箭號 36"/>
          <p:cNvSpPr/>
          <p:nvPr/>
        </p:nvSpPr>
        <p:spPr>
          <a:xfrm>
            <a:off x="9447014" y="2931999"/>
            <a:ext cx="2193602" cy="626106"/>
          </a:xfrm>
          <a:prstGeom prst="leftArrow">
            <a:avLst>
              <a:gd name="adj1" fmla="val 100000"/>
              <a:gd name="adj2" fmla="val 29055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Operation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8" name="向左箭號 37"/>
          <p:cNvSpPr/>
          <p:nvPr/>
        </p:nvSpPr>
        <p:spPr>
          <a:xfrm>
            <a:off x="9447014" y="3661778"/>
            <a:ext cx="2193602" cy="626106"/>
          </a:xfrm>
          <a:prstGeom prst="leftArrow">
            <a:avLst>
              <a:gd name="adj1" fmla="val 100000"/>
              <a:gd name="adj2" fmla="val 34897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Accounting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  <p:sp>
        <p:nvSpPr>
          <p:cNvPr id="39" name="向左箭號 38"/>
          <p:cNvSpPr/>
          <p:nvPr/>
        </p:nvSpPr>
        <p:spPr>
          <a:xfrm>
            <a:off x="9447014" y="4391556"/>
            <a:ext cx="2193602" cy="626106"/>
          </a:xfrm>
          <a:prstGeom prst="leftArrow">
            <a:avLst>
              <a:gd name="adj1" fmla="val 100000"/>
              <a:gd name="adj2" fmla="val 31976"/>
            </a:avLst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tx2"/>
                </a:solidFill>
                <a:latin typeface="Arial Black" panose="020B0A04020102020204" pitchFamily="34" charset="0"/>
                <a:ea typeface="FZShuTi" panose="02010601030101010101" pitchFamily="2" charset="-122"/>
              </a:rPr>
              <a:t>HR</a:t>
            </a:r>
            <a:endParaRPr lang="zh-TW" altLang="en-US" sz="2000" b="1" dirty="0">
              <a:solidFill>
                <a:schemeClr val="tx2"/>
              </a:solidFill>
              <a:latin typeface="Arial Black" panose="020B0A04020102020204" pitchFamily="34" charset="0"/>
              <a:ea typeface="FZShuTi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7357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18" grpId="0" animBg="1"/>
      <p:bldP spid="17" grpId="0" animBg="1"/>
      <p:bldP spid="3" grpId="0" animBg="1"/>
      <p:bldP spid="22" grpId="0"/>
      <p:bldP spid="23" grpId="0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51384" y="2564904"/>
            <a:ext cx="11089232" cy="132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6000" b="1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什麼是商用</a:t>
            </a:r>
            <a:r>
              <a:rPr lang="en-US" altLang="zh-TW" sz="6000" b="1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(</a:t>
            </a:r>
            <a:r>
              <a:rPr lang="zh-TW" altLang="en-US" sz="6000" b="1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務</a:t>
            </a:r>
            <a:r>
              <a:rPr lang="en-US" altLang="zh-TW" sz="6000" b="1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)</a:t>
            </a:r>
            <a:r>
              <a:rPr lang="zh-TW" altLang="en-US" sz="6000" b="1" dirty="0">
                <a:solidFill>
                  <a:schemeClr val="accent2"/>
                </a:solidFill>
                <a:latin typeface="Arial Black" panose="020B0A04020102020204" pitchFamily="34" charset="0"/>
                <a:ea typeface="+mj-ea"/>
              </a:rPr>
              <a:t>數據分析？</a:t>
            </a:r>
            <a:endParaRPr lang="en-US" altLang="zh-TW" sz="6000" b="1" dirty="0">
              <a:solidFill>
                <a:schemeClr val="accent2"/>
              </a:solidFill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347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391" y="446031"/>
            <a:ext cx="10972800" cy="980728"/>
          </a:xfrm>
        </p:spPr>
        <p:txBody>
          <a:bodyPr/>
          <a:lstStyle/>
          <a:p>
            <a:r>
              <a:rPr lang="zh-TW" altLang="en-US" sz="4000" b="1" dirty="0"/>
              <a:t>最簡單的商用</a:t>
            </a:r>
            <a:r>
              <a:rPr lang="en-US" altLang="zh-TW" sz="4000" b="1" dirty="0"/>
              <a:t>(</a:t>
            </a:r>
            <a:r>
              <a:rPr lang="zh-TW" altLang="en-US" sz="4000" b="1" dirty="0"/>
              <a:t>務</a:t>
            </a:r>
            <a:r>
              <a:rPr lang="en-US" altLang="zh-TW" sz="4000" b="1" dirty="0"/>
              <a:t>)</a:t>
            </a:r>
            <a:r>
              <a:rPr lang="zh-TW" altLang="en-US" sz="4000" b="1" dirty="0"/>
              <a:t>資料：顧客交易紀錄</a:t>
            </a:r>
            <a:endParaRPr lang="en-US" sz="40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513398"/>
              </p:ext>
            </p:extLst>
          </p:nvPr>
        </p:nvGraphicFramePr>
        <p:xfrm>
          <a:off x="479376" y="1916832"/>
          <a:ext cx="10369152" cy="3111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411">
                  <a:extLst>
                    <a:ext uri="{9D8B030D-6E8A-4147-A177-3AD203B41FA5}">
                      <a16:colId xmlns:a16="http://schemas.microsoft.com/office/drawing/2014/main" val="3040315445"/>
                    </a:ext>
                  </a:extLst>
                </a:gridCol>
                <a:gridCol w="761022">
                  <a:extLst>
                    <a:ext uri="{9D8B030D-6E8A-4147-A177-3AD203B41FA5}">
                      <a16:colId xmlns:a16="http://schemas.microsoft.com/office/drawing/2014/main" val="1675459772"/>
                    </a:ext>
                  </a:extLst>
                </a:gridCol>
                <a:gridCol w="814686">
                  <a:extLst>
                    <a:ext uri="{9D8B030D-6E8A-4147-A177-3AD203B41FA5}">
                      <a16:colId xmlns:a16="http://schemas.microsoft.com/office/drawing/2014/main" val="3779444062"/>
                    </a:ext>
                  </a:extLst>
                </a:gridCol>
                <a:gridCol w="927297">
                  <a:extLst>
                    <a:ext uri="{9D8B030D-6E8A-4147-A177-3AD203B41FA5}">
                      <a16:colId xmlns:a16="http://schemas.microsoft.com/office/drawing/2014/main" val="1647443637"/>
                    </a:ext>
                  </a:extLst>
                </a:gridCol>
                <a:gridCol w="1187095">
                  <a:extLst>
                    <a:ext uri="{9D8B030D-6E8A-4147-A177-3AD203B41FA5}">
                      <a16:colId xmlns:a16="http://schemas.microsoft.com/office/drawing/2014/main" val="1438194845"/>
                    </a:ext>
                  </a:extLst>
                </a:gridCol>
                <a:gridCol w="868258">
                  <a:extLst>
                    <a:ext uri="{9D8B030D-6E8A-4147-A177-3AD203B41FA5}">
                      <a16:colId xmlns:a16="http://schemas.microsoft.com/office/drawing/2014/main" val="54580488"/>
                    </a:ext>
                  </a:extLst>
                </a:gridCol>
                <a:gridCol w="1193855">
                  <a:extLst>
                    <a:ext uri="{9D8B030D-6E8A-4147-A177-3AD203B41FA5}">
                      <a16:colId xmlns:a16="http://schemas.microsoft.com/office/drawing/2014/main" val="4130488314"/>
                    </a:ext>
                  </a:extLst>
                </a:gridCol>
                <a:gridCol w="759727">
                  <a:extLst>
                    <a:ext uri="{9D8B030D-6E8A-4147-A177-3AD203B41FA5}">
                      <a16:colId xmlns:a16="http://schemas.microsoft.com/office/drawing/2014/main" val="4005898682"/>
                    </a:ext>
                  </a:extLst>
                </a:gridCol>
                <a:gridCol w="527569">
                  <a:extLst>
                    <a:ext uri="{9D8B030D-6E8A-4147-A177-3AD203B41FA5}">
                      <a16:colId xmlns:a16="http://schemas.microsoft.com/office/drawing/2014/main" val="339072353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43005026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006007074"/>
                    </a:ext>
                  </a:extLst>
                </a:gridCol>
              </a:tblGrid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chain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dept</a:t>
                      </a:r>
                      <a:endParaRPr lang="en-US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</a:rPr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315816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37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3711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105100050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2820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15.25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OZ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2.59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054038750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33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3303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102840020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10241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10.00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OZ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2.99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891124085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37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3706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105010050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8089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OZ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2.03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502818327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10000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>
                          <a:solidFill>
                            <a:srgbClr val="B0B0B0"/>
                          </a:solidFill>
                          <a:effectLst/>
                          <a:latin typeface="Consolas" panose="020B0609020204030204" pitchFamily="49" charset="0"/>
                        </a:rPr>
                        <a:t>NA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0.00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315422632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58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5828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107790070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9200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9.60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OZ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3.99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2871870939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56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5620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107283070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18390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16.00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OZ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5.09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3553330992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2707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1082927484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11516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13.50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LB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11.51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114510046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2702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101780010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95301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16.50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LB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45.66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590257098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59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5906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104060040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26155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OZ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2.97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825713982"/>
                  </a:ext>
                </a:extLst>
              </a:tr>
              <a:tr h="2828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4351032773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191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95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9518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106700868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25075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2012-11-16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1.00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CT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onsolas" panose="020B0609020204030204" pitchFamily="49" charset="0"/>
                        </a:rPr>
                        <a:t>4.49</a:t>
                      </a:r>
                    </a:p>
                  </a:txBody>
                  <a:tcPr marL="47625" marR="47625" marT="38100" marB="38100" anchor="ctr"/>
                </a:tc>
                <a:extLst>
                  <a:ext uri="{0D108BD9-81ED-4DB2-BD59-A6C34878D82A}">
                    <a16:rowId xmlns:a16="http://schemas.microsoft.com/office/drawing/2014/main" val="1367043330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53617" y="1583667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顧客</a:t>
            </a:r>
            <a:r>
              <a:rPr lang="en-US" altLang="zh-TW" sz="1600" b="1" dirty="0">
                <a:latin typeface="Arial Rounded MT Bold" panose="020F0704030504030204" pitchFamily="34" charset="0"/>
                <a:ea typeface="+mj-ea"/>
              </a:rPr>
              <a:t>ID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837460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通路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25624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部門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413788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品類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98033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公司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82278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品牌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586265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日期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522369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體積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160955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單位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908062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數量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972365" y="15933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>
                <a:latin typeface="Arial Rounded MT Bold" panose="020F0704030504030204" pitchFamily="34" charset="0"/>
                <a:ea typeface="+mj-ea"/>
              </a:rPr>
              <a:t>金額</a:t>
            </a:r>
            <a:endParaRPr lang="en-US" sz="1600" b="1" dirty="0"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11120930" y="1916832"/>
            <a:ext cx="28803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241291" y="5357246"/>
            <a:ext cx="28803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向右箭號 22"/>
          <p:cNvSpPr/>
          <p:nvPr/>
        </p:nvSpPr>
        <p:spPr>
          <a:xfrm rot="5400000">
            <a:off x="2169537" y="5334680"/>
            <a:ext cx="28803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向右箭號 23"/>
          <p:cNvSpPr/>
          <p:nvPr/>
        </p:nvSpPr>
        <p:spPr>
          <a:xfrm rot="5400000">
            <a:off x="8387028" y="5357246"/>
            <a:ext cx="28803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向右箭號 24"/>
          <p:cNvSpPr/>
          <p:nvPr/>
        </p:nvSpPr>
        <p:spPr>
          <a:xfrm rot="5400000">
            <a:off x="6315274" y="5334680"/>
            <a:ext cx="28803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8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zh-TW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Cambria"/>
                <a:ea typeface="標楷體" panose="03000509000000000000" pitchFamily="65" charset="-120"/>
              </a:rPr>
              <a:t> </a:t>
            </a:r>
            <a:endParaRPr lang="en-US" sz="1000" dirty="0">
              <a:solidFill>
                <a:prstClr val="black">
                  <a:lumMod val="65000"/>
                  <a:lumOff val="35000"/>
                </a:prstClr>
              </a:solidFill>
              <a:latin typeface="Cambria"/>
              <a:ea typeface="標楷體" panose="03000509000000000000" pitchFamily="65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231904" y="1781975"/>
            <a:ext cx="3131374" cy="4106047"/>
            <a:chOff x="5231904" y="1781975"/>
            <a:chExt cx="3131374" cy="4106047"/>
          </a:xfrm>
        </p:grpSpPr>
        <p:sp>
          <p:nvSpPr>
            <p:cNvPr id="2" name="五邊形 1"/>
            <p:cNvSpPr/>
            <p:nvPr/>
          </p:nvSpPr>
          <p:spPr>
            <a:xfrm rot="5400000" flipV="1">
              <a:off x="5744152" y="1588017"/>
              <a:ext cx="720079" cy="1107996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5550194" y="1889095"/>
              <a:ext cx="11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Arial Rounded MT Bold" panose="020F0704030504030204" pitchFamily="34" charset="0"/>
                  <a:ea typeface="+mj-ea"/>
                </a:rPr>
                <a:t>方案一</a:t>
              </a:r>
            </a:p>
          </p:txBody>
        </p:sp>
        <p:sp>
          <p:nvSpPr>
            <p:cNvPr id="13" name="五邊形 12"/>
            <p:cNvSpPr/>
            <p:nvPr/>
          </p:nvSpPr>
          <p:spPr>
            <a:xfrm rot="5400000" flipV="1">
              <a:off x="7161205" y="1588017"/>
              <a:ext cx="720079" cy="1107996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967247" y="1889095"/>
              <a:ext cx="11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Arial Rounded MT Bold" panose="020F0704030504030204" pitchFamily="34" charset="0"/>
                  <a:ea typeface="+mj-ea"/>
                </a:rPr>
                <a:t>方案二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5231904" y="2708920"/>
              <a:ext cx="3131372" cy="1809359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ln w="0"/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+mj-ea"/>
                </a:rPr>
                <a:t>市場模擬</a:t>
              </a:r>
              <a:endParaRPr lang="en-US" altLang="zh-TW" b="1" dirty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550193" y="4662295"/>
              <a:ext cx="110799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Arial Rounded MT Bold" panose="020F0704030504030204" pitchFamily="34" charset="0"/>
                  <a:ea typeface="+mj-ea"/>
                </a:rPr>
                <a:t>預期結果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967246" y="4662295"/>
              <a:ext cx="1107996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Arial Rounded MT Bold" panose="020F0704030504030204" pitchFamily="34" charset="0"/>
                  <a:ea typeface="+mj-ea"/>
                </a:rPr>
                <a:t>預期結果</a:t>
              </a:r>
            </a:p>
          </p:txBody>
        </p:sp>
        <p:sp>
          <p:nvSpPr>
            <p:cNvPr id="25" name="五邊形 24"/>
            <p:cNvSpPr/>
            <p:nvPr/>
          </p:nvSpPr>
          <p:spPr>
            <a:xfrm rot="5400000" flipV="1">
              <a:off x="6437552" y="3962297"/>
              <a:ext cx="720079" cy="3131372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5231905" y="5301075"/>
              <a:ext cx="3131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latin typeface="Arial Rounded MT Bold" panose="020F0704030504030204" pitchFamily="34" charset="0"/>
                  <a:ea typeface="+mj-ea"/>
                </a:rPr>
                <a:t>策略優化</a:t>
              </a: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8533790" y="2741942"/>
            <a:ext cx="1306626" cy="1776335"/>
            <a:chOff x="8533790" y="2741942"/>
            <a:chExt cx="1306626" cy="1776335"/>
          </a:xfrm>
        </p:grpSpPr>
        <p:sp>
          <p:nvSpPr>
            <p:cNvPr id="29" name="五邊形 28"/>
            <p:cNvSpPr/>
            <p:nvPr/>
          </p:nvSpPr>
          <p:spPr>
            <a:xfrm flipH="1" flipV="1">
              <a:off x="8533790" y="2741942"/>
              <a:ext cx="1296144" cy="633101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677806" y="28738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Arial Rounded MT Bold" panose="020F0704030504030204" pitchFamily="34" charset="0"/>
                  <a:ea typeface="+mj-ea"/>
                </a:rPr>
                <a:t>競爭狀況</a:t>
              </a:r>
            </a:p>
          </p:txBody>
        </p:sp>
        <p:sp>
          <p:nvSpPr>
            <p:cNvPr id="30" name="五邊形 29"/>
            <p:cNvSpPr/>
            <p:nvPr/>
          </p:nvSpPr>
          <p:spPr>
            <a:xfrm flipH="1" flipV="1">
              <a:off x="8544272" y="3885176"/>
              <a:ext cx="1296144" cy="633101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8677806" y="40170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Arial Rounded MT Bold" panose="020F0704030504030204" pitchFamily="34" charset="0"/>
                  <a:ea typeface="+mj-ea"/>
                </a:rPr>
                <a:t>總體經濟</a:t>
              </a: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5931182" y="2279731"/>
            <a:ext cx="34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?</a:t>
            </a:r>
            <a:endParaRPr lang="zh-TW" altLang="en-US" sz="2400" b="1" dirty="0">
              <a:solidFill>
                <a:srgbClr val="C00000"/>
              </a:solidFill>
              <a:latin typeface="Arial Rounded MT Bold" panose="020F0704030504030204" pitchFamily="34" charset="0"/>
              <a:ea typeface="+mj-ea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594524" y="2757183"/>
            <a:ext cx="3536295" cy="1761094"/>
            <a:chOff x="1594524" y="2757183"/>
            <a:chExt cx="3536295" cy="1761094"/>
          </a:xfrm>
        </p:grpSpPr>
        <p:sp>
          <p:nvSpPr>
            <p:cNvPr id="8" name="圓角矩形 7"/>
            <p:cNvSpPr/>
            <p:nvPr/>
          </p:nvSpPr>
          <p:spPr>
            <a:xfrm>
              <a:off x="2634545" y="3752367"/>
              <a:ext cx="728269" cy="73694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ln w="0"/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+mj-ea"/>
                </a:rPr>
                <a:t>模型</a:t>
              </a:r>
              <a:endParaRPr lang="en-US" altLang="zh-TW" b="1" dirty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2634545" y="2757184"/>
              <a:ext cx="728269" cy="73694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ln w="0"/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+mj-ea"/>
                </a:rPr>
                <a:t>模型</a:t>
              </a:r>
              <a:endParaRPr lang="en-US" altLang="zh-TW" b="1" dirty="0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27" name="五邊形 26"/>
            <p:cNvSpPr/>
            <p:nvPr/>
          </p:nvSpPr>
          <p:spPr>
            <a:xfrm flipV="1">
              <a:off x="1594524" y="2757183"/>
              <a:ext cx="864096" cy="1761094"/>
            </a:xfrm>
            <a:prstGeom prst="homePlate">
              <a:avLst>
                <a:gd name="adj" fmla="val 3004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>
                <a:ln w="0"/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+mj-ea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665943" y="3455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b="1" dirty="0">
                  <a:ln w="0"/>
                  <a:solidFill>
                    <a:schemeClr val="accent1">
                      <a:lumMod val="50000"/>
                    </a:schemeClr>
                  </a:solidFill>
                  <a:latin typeface="Arial Black" panose="020B0A04020102020204" pitchFamily="34" charset="0"/>
                  <a:ea typeface="+mj-ea"/>
                </a:rPr>
                <a:t>資料</a:t>
              </a:r>
            </a:p>
          </p:txBody>
        </p:sp>
        <p:sp>
          <p:nvSpPr>
            <p:cNvPr id="33" name="五邊形 32"/>
            <p:cNvSpPr/>
            <p:nvPr/>
          </p:nvSpPr>
          <p:spPr>
            <a:xfrm flipV="1">
              <a:off x="3503712" y="2902210"/>
              <a:ext cx="1627107" cy="446892"/>
            </a:xfrm>
            <a:prstGeom prst="homePlate">
              <a:avLst>
                <a:gd name="adj" fmla="val 39948"/>
              </a:avLst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endParaRPr lang="zh-TW" altLang="en-US" b="1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36" name="五邊形 35"/>
            <p:cNvSpPr/>
            <p:nvPr/>
          </p:nvSpPr>
          <p:spPr>
            <a:xfrm flipV="1">
              <a:off x="3503712" y="3936173"/>
              <a:ext cx="1627107" cy="369332"/>
            </a:xfrm>
            <a:prstGeom prst="homePlate">
              <a:avLst>
                <a:gd name="adj" fmla="val 39948"/>
              </a:avLst>
            </a:prstGeom>
            <a:solidFill>
              <a:schemeClr val="bg2"/>
            </a:solidFill>
          </p:spPr>
          <p:txBody>
            <a:bodyPr wrap="square" rtlCol="0" anchor="ctr">
              <a:spAutoFit/>
            </a:bodyPr>
            <a:lstStyle/>
            <a:p>
              <a:endParaRPr lang="zh-TW" altLang="en-US" b="1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3503711" y="2940990"/>
              <a:ext cx="1396652" cy="369332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Arial Rounded MT Bold" panose="020F0704030504030204" pitchFamily="34" charset="0"/>
                  <a:ea typeface="+mj-ea"/>
                </a:rPr>
                <a:t>預測機率</a:t>
              </a:r>
              <a:endPara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3503711" y="3947706"/>
              <a:ext cx="1425353" cy="369332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b="1" dirty="0">
                  <a:solidFill>
                    <a:schemeClr val="tx1"/>
                  </a:solidFill>
                  <a:latin typeface="Arial Rounded MT Bold" panose="020F0704030504030204" pitchFamily="34" charset="0"/>
                  <a:ea typeface="+mj-ea"/>
                </a:rPr>
                <a:t>預估金額</a:t>
              </a:r>
              <a:endParaRPr lang="en-US" altLang="zh-TW" b="1" dirty="0">
                <a:solidFill>
                  <a:schemeClr val="tx1"/>
                </a:solidFill>
                <a:latin typeface="Arial Rounded MT Bold" panose="020F0704030504030204" pitchFamily="34" charset="0"/>
                <a:ea typeface="+mj-ea"/>
              </a:endParaRPr>
            </a:p>
          </p:txBody>
        </p:sp>
      </p:grpSp>
      <p:sp>
        <p:nvSpPr>
          <p:cNvPr id="37" name="文字方塊 36"/>
          <p:cNvSpPr txBox="1"/>
          <p:nvPr/>
        </p:nvSpPr>
        <p:spPr>
          <a:xfrm>
            <a:off x="7348235" y="2279731"/>
            <a:ext cx="34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?</a:t>
            </a:r>
            <a:endParaRPr lang="zh-TW" altLang="en-US" sz="2400" b="1" dirty="0">
              <a:solidFill>
                <a:srgbClr val="C00000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8223777" y="2823252"/>
            <a:ext cx="34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?</a:t>
            </a:r>
            <a:endParaRPr lang="zh-TW" altLang="en-US" sz="2400" b="1" dirty="0">
              <a:solidFill>
                <a:srgbClr val="C00000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223777" y="3947706"/>
            <a:ext cx="34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?</a:t>
            </a:r>
            <a:endParaRPr lang="zh-TW" altLang="en-US" sz="2400" b="1" dirty="0">
              <a:solidFill>
                <a:srgbClr val="C00000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041261" y="2912551"/>
            <a:ext cx="34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?</a:t>
            </a:r>
            <a:endParaRPr lang="zh-TW" altLang="en-US" sz="2400" b="1" dirty="0">
              <a:solidFill>
                <a:srgbClr val="C00000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037077" y="3901539"/>
            <a:ext cx="346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Arial Rounded MT Bold" panose="020F0704030504030204" pitchFamily="34" charset="0"/>
                <a:ea typeface="+mj-ea"/>
              </a:rPr>
              <a:t>?</a:t>
            </a:r>
            <a:endParaRPr lang="zh-TW" altLang="en-US" sz="2400" b="1" dirty="0">
              <a:solidFill>
                <a:srgbClr val="C00000"/>
              </a:solidFill>
              <a:latin typeface="Arial Rounded MT Bold" panose="020F0704030504030204" pitchFamily="34" charset="0"/>
              <a:ea typeface="+mj-ea"/>
            </a:endParaRPr>
          </a:p>
        </p:txBody>
      </p:sp>
      <p:sp>
        <p:nvSpPr>
          <p:cNvPr id="34" name="標題 1"/>
          <p:cNvSpPr>
            <a:spLocks noGrp="1"/>
          </p:cNvSpPr>
          <p:nvPr>
            <p:ph type="title"/>
          </p:nvPr>
        </p:nvSpPr>
        <p:spPr>
          <a:xfrm>
            <a:off x="1271464" y="476672"/>
            <a:ext cx="9649072" cy="864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4800" b="1" dirty="0"/>
              <a:t>規劃行銷方案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23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/>
      <p:bldP spid="38" grpId="0"/>
      <p:bldP spid="39" grpId="0"/>
      <p:bldP spid="40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Cambria"/>
                <a:ea typeface="標楷體" panose="03000509000000000000" pitchFamily="65" charset="-120"/>
              </a:rPr>
              <a:t>p.</a:t>
            </a:r>
            <a:fld id="{A493186D-DA06-45D1-A435-7E88F3AB1F4E}" type="slidenum">
              <a:rPr 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Cambria"/>
                <a:ea typeface="標楷體" panose="03000509000000000000" pitchFamily="65" charset="-120"/>
              </a:rPr>
              <a:pPr algn="ctr">
                <a:defRPr/>
              </a:pPr>
              <a:t>8</a:t>
            </a:fld>
            <a:endParaRPr lang="en-US" sz="1000" dirty="0">
              <a:solidFill>
                <a:prstClr val="black">
                  <a:lumMod val="65000"/>
                  <a:lumOff val="35000"/>
                </a:prstClr>
              </a:solidFill>
              <a:latin typeface="Cambria"/>
              <a:ea typeface="標楷體" panose="03000509000000000000" pitchFamily="65" charset="-120"/>
            </a:endParaRPr>
          </a:p>
        </p:txBody>
      </p:sp>
      <p:sp>
        <p:nvSpPr>
          <p:cNvPr id="9" name="標題 2"/>
          <p:cNvSpPr>
            <a:spLocks noGrp="1"/>
          </p:cNvSpPr>
          <p:nvPr>
            <p:ph type="title"/>
          </p:nvPr>
        </p:nvSpPr>
        <p:spPr>
          <a:xfrm>
            <a:off x="1703512" y="620688"/>
            <a:ext cx="8229600" cy="8640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4800" b="1" dirty="0">
                <a:latin typeface="Script MT Bold" panose="03040602040607080904" pitchFamily="66" charset="0"/>
              </a:rPr>
              <a:t>商用</a:t>
            </a:r>
            <a:r>
              <a:rPr lang="en-US" altLang="zh-TW" sz="4800" b="1" dirty="0">
                <a:latin typeface="Script MT Bold" panose="03040602040607080904" pitchFamily="66" charset="0"/>
              </a:rPr>
              <a:t>(</a:t>
            </a:r>
            <a:r>
              <a:rPr lang="zh-TW" altLang="en-US" sz="4800" b="1" dirty="0">
                <a:latin typeface="Script MT Bold" panose="03040602040607080904" pitchFamily="66" charset="0"/>
              </a:rPr>
              <a:t>務</a:t>
            </a:r>
            <a:r>
              <a:rPr lang="en-US" altLang="zh-TW" sz="4800" b="1" dirty="0">
                <a:latin typeface="Script MT Bold" panose="03040602040607080904" pitchFamily="66" charset="0"/>
              </a:rPr>
              <a:t>)</a:t>
            </a:r>
            <a:r>
              <a:rPr lang="zh-TW" altLang="en-US" sz="4800" b="1" dirty="0">
                <a:latin typeface="Script MT Bold" panose="03040602040607080904" pitchFamily="66" charset="0"/>
              </a:rPr>
              <a:t>數據分析的範疇</a:t>
            </a:r>
            <a:endParaRPr lang="zh-TW" altLang="en-US" sz="2800" b="1" dirty="0">
              <a:latin typeface="Script MT Bold" panose="03040602040607080904" pitchFamily="66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99456" y="1628800"/>
            <a:ext cx="103691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zh-TW" altLang="en-US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探索：</a:t>
            </a:r>
            <a:r>
              <a:rPr lang="en-US" altLang="zh-TW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Descriptive, Explorative</a:t>
            </a:r>
          </a:p>
          <a:p>
            <a:pPr marL="571500" indent="-5715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zh-TW" altLang="en-US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診斷：</a:t>
            </a:r>
            <a:r>
              <a:rPr lang="en-US" altLang="zh-TW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Diagnostic, Relation, Causality</a:t>
            </a:r>
          </a:p>
          <a:p>
            <a:pPr marL="571500" indent="-5715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zh-TW" altLang="en-US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預測：</a:t>
            </a:r>
            <a:r>
              <a:rPr lang="en-US" altLang="zh-TW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Prediction</a:t>
            </a:r>
          </a:p>
          <a:p>
            <a:pPr marL="571500" indent="-5715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zh-TW" altLang="en-US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模擬：</a:t>
            </a:r>
            <a:r>
              <a:rPr lang="en-US" altLang="zh-TW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Assumption, Simulation</a:t>
            </a:r>
          </a:p>
          <a:p>
            <a:pPr marL="571500" indent="-5715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zh-TW" altLang="en-US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優化：</a:t>
            </a:r>
            <a:r>
              <a:rPr lang="en-US" altLang="zh-TW" sz="3600" dirty="0">
                <a:solidFill>
                  <a:prstClr val="black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Optimization </a:t>
            </a:r>
            <a:endParaRPr lang="zh-TW" altLang="en-US" sz="3600" dirty="0">
              <a:solidFill>
                <a:srgbClr val="E68422"/>
              </a:solidFill>
              <a:latin typeface="Arial Rounded MT Bold" panose="020F0704030504030204" pitchFamily="34" charset="0"/>
              <a:ea typeface="STXingkai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032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271464" y="476672"/>
            <a:ext cx="9649072" cy="8640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sz="4800" b="1" dirty="0"/>
              <a:t>資料分析方法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016100" y="3723367"/>
            <a:ext cx="195442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zh-TW" altLang="en-US" sz="3600" dirty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預測情境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151784" y="3723367"/>
            <a:ext cx="612068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Supervised Learning :</a:t>
            </a:r>
          </a:p>
          <a:p>
            <a:pPr algn="ctr"/>
            <a:r>
              <a:rPr lang="zh-TW" altLang="en-US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已知 </a:t>
            </a:r>
            <a:r>
              <a:rPr lang="en-US" altLang="zh-TW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未知；</a:t>
            </a:r>
            <a:r>
              <a:rPr lang="zh-TW" altLang="en-US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過去 </a:t>
            </a:r>
            <a:r>
              <a:rPr lang="en-US" altLang="zh-TW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未來</a:t>
            </a:r>
            <a:endParaRPr lang="zh-TW" altLang="en-US" sz="2400" dirty="0">
              <a:solidFill>
                <a:schemeClr val="accent4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028768" y="4803487"/>
            <a:ext cx="195442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zh-TW" altLang="en-US" sz="36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策略規劃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4127204" y="4803487"/>
            <a:ext cx="61206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Linear Programing</a:t>
            </a:r>
          </a:p>
          <a:p>
            <a:pPr algn="ctr"/>
            <a:r>
              <a:rPr lang="zh-TW" altLang="en-US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調整、調度 </a:t>
            </a:r>
            <a:r>
              <a:rPr lang="en-US" altLang="zh-TW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2400" dirty="0">
                <a:solidFill>
                  <a:schemeClr val="tx2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目標、目的</a:t>
            </a:r>
            <a:endParaRPr lang="zh-TW" altLang="en-US" sz="2400" dirty="0">
              <a:solidFill>
                <a:schemeClr val="tx2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016100" y="2676348"/>
            <a:ext cx="195442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zh-TW" altLang="en-US" sz="36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設定目標</a:t>
            </a:r>
            <a:endParaRPr lang="en-US" altLang="zh-TW" sz="3600" dirty="0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114536" y="2676348"/>
            <a:ext cx="612068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Visualization </a:t>
            </a:r>
          </a:p>
          <a:p>
            <a:pPr algn="ctr"/>
            <a:r>
              <a:rPr lang="zh-TW" altLang="en-US" sz="2400" dirty="0">
                <a:solidFill>
                  <a:srgbClr val="00B050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創意呈現 </a:t>
            </a:r>
            <a:r>
              <a:rPr lang="en-US" altLang="zh-TW" sz="2400" dirty="0">
                <a:solidFill>
                  <a:srgbClr val="00B050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2400" dirty="0">
                <a:solidFill>
                  <a:srgbClr val="00B050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價值邏輯</a:t>
            </a:r>
            <a:endParaRPr lang="en-US" altLang="zh-TW" sz="2400" dirty="0">
              <a:solidFill>
                <a:srgbClr val="00B050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016100" y="1628800"/>
            <a:ext cx="1954420" cy="830997"/>
          </a:xfrm>
          <a:prstGeom prst="rect">
            <a:avLst/>
          </a:prstGeom>
          <a:solidFill>
            <a:srgbClr val="EFEF3F">
              <a:alpha val="50196"/>
            </a:srgb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zh-TW" altLang="en-US" sz="3600" dirty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探索現況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4151784" y="1628800"/>
            <a:ext cx="6120680" cy="830997"/>
          </a:xfrm>
          <a:prstGeom prst="rect">
            <a:avLst/>
          </a:prstGeom>
          <a:solidFill>
            <a:srgbClr val="EFEF3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Unsupervised Learning </a:t>
            </a:r>
          </a:p>
          <a:p>
            <a:pPr algn="ctr"/>
            <a:r>
              <a:rPr lang="zh-TW" altLang="en-US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</a:rPr>
              <a:t>尺度、集群 </a:t>
            </a:r>
            <a:r>
              <a:rPr lang="en-US" altLang="zh-TW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 </a:t>
            </a:r>
            <a:r>
              <a:rPr lang="zh-TW" altLang="en-US" sz="2400" dirty="0">
                <a:solidFill>
                  <a:schemeClr val="accent4"/>
                </a:solidFill>
                <a:latin typeface="Arial Rounded MT Bold" panose="020F0704030504030204" pitchFamily="34" charset="0"/>
                <a:ea typeface="標楷體" panose="03000509000000000000" pitchFamily="65" charset="-120"/>
                <a:sym typeface="Wingdings" panose="05000000000000000000" pitchFamily="2" charset="2"/>
              </a:rPr>
              <a:t>現象、結構、趨勢</a:t>
            </a:r>
            <a:endParaRPr lang="zh-TW" altLang="en-US" sz="2400" dirty="0">
              <a:solidFill>
                <a:schemeClr val="accent4"/>
              </a:solidFill>
              <a:latin typeface="Arial Rounded MT Bold" panose="020F07040305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1390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9.2|4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19.2|42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高階主管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龍騰四海">
      <a:majorFont>
        <a:latin typeface="Maiandra GD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중고딕"/>
        <a:font script="Hans" typeface="隶书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Ｐ明朝"/>
        <a:font script="Hang" typeface="HY견명조"/>
        <a:font script="Hans" typeface="华文楷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28575">
          <a:solidFill>
            <a:schemeClr val="bg1">
              <a:lumMod val="65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b="1" dirty="0" smtClean="0">
            <a:latin typeface="Arial Rounded MT Bold" panose="020F0704030504030204" pitchFamily="34" charset="0"/>
            <a:ea typeface="+mj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32872</TotalTime>
  <Words>836</Words>
  <Application>Microsoft Office PowerPoint</Application>
  <PresentationFormat>寬螢幕</PresentationFormat>
  <Paragraphs>357</Paragraphs>
  <Slides>30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6" baseType="lpstr">
      <vt:lpstr>Noto Sans TC</vt:lpstr>
      <vt:lpstr>微軟正黑體</vt:lpstr>
      <vt:lpstr>新細明體</vt:lpstr>
      <vt:lpstr>標楷體</vt:lpstr>
      <vt:lpstr>Arial</vt:lpstr>
      <vt:lpstr>Arial Black</vt:lpstr>
      <vt:lpstr>Arial Rounded MT Bold</vt:lpstr>
      <vt:lpstr>Calibri</vt:lpstr>
      <vt:lpstr>Cambria</vt:lpstr>
      <vt:lpstr>Cambria Math</vt:lpstr>
      <vt:lpstr>Consolas</vt:lpstr>
      <vt:lpstr>Courier New</vt:lpstr>
      <vt:lpstr>Script MT Bold</vt:lpstr>
      <vt:lpstr>Times New Roman</vt:lpstr>
      <vt:lpstr>Wingdings</vt:lpstr>
      <vt:lpstr>高階主管</vt:lpstr>
      <vt:lpstr>PowerPoint 簡報</vt:lpstr>
      <vt:lpstr>PowerPoint 簡報</vt:lpstr>
      <vt:lpstr>PowerPoint 簡報</vt:lpstr>
      <vt:lpstr>PowerPoint 簡報</vt:lpstr>
      <vt:lpstr>PowerPoint 簡報</vt:lpstr>
      <vt:lpstr>最簡單的商用(務)資料：顧客交易紀錄</vt:lpstr>
      <vt:lpstr>規劃行銷方案</vt:lpstr>
      <vt:lpstr>商用(務)數據分析的範疇</vt:lpstr>
      <vt:lpstr>資料分析方法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Python: as a Bridge that Connect …</vt:lpstr>
      <vt:lpstr>Why? Python with Google Colab</vt:lpstr>
      <vt:lpstr>DataFrame與Series</vt:lpstr>
      <vt:lpstr>DataFrame與Series關係</vt:lpstr>
      <vt:lpstr>PowerPoint 簡報</vt:lpstr>
      <vt:lpstr>PowerPoint 簡報</vt:lpstr>
      <vt:lpstr>PowerPoint 簡報</vt:lpstr>
      <vt:lpstr>PowerPoint 簡報</vt:lpstr>
      <vt:lpstr>預測性模型</vt:lpstr>
      <vt:lpstr>整體模型  個體模型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asus</dc:creator>
  <cp:lastModifiedBy>鍾震耀</cp:lastModifiedBy>
  <cp:revision>1677</cp:revision>
  <cp:lastPrinted>2018-08-29T05:11:40Z</cp:lastPrinted>
  <dcterms:created xsi:type="dcterms:W3CDTF">2013-10-30T19:17:01Z</dcterms:created>
  <dcterms:modified xsi:type="dcterms:W3CDTF">2022-10-23T16:59:54Z</dcterms:modified>
</cp:coreProperties>
</file>